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1" d="100"/>
          <a:sy n="71" d="100"/>
        </p:scale>
        <p:origin x="10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7120-DB5E-2C41-B46F-D60FC7A83038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C264-BC68-6442-9F95-179C977C4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393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7120-DB5E-2C41-B46F-D60FC7A83038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C264-BC68-6442-9F95-179C977C4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813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7120-DB5E-2C41-B46F-D60FC7A83038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C264-BC68-6442-9F95-179C977C4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40564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7120-DB5E-2C41-B46F-D60FC7A83038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C264-BC68-6442-9F95-179C977C4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249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7120-DB5E-2C41-B46F-D60FC7A83038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C264-BC68-6442-9F95-179C977C4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145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7120-DB5E-2C41-B46F-D60FC7A83038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C264-BC68-6442-9F95-179C977C4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511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7120-DB5E-2C41-B46F-D60FC7A83038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C264-BC68-6442-9F95-179C977C4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92952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7120-DB5E-2C41-B46F-D60FC7A83038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C264-BC68-6442-9F95-179C977C4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315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7120-DB5E-2C41-B46F-D60FC7A83038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C264-BC68-6442-9F95-179C977C4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317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7120-DB5E-2C41-B46F-D60FC7A83038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C264-BC68-6442-9F95-179C977C4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74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67120-DB5E-2C41-B46F-D60FC7A83038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2C264-BC68-6442-9F95-179C977C4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41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67120-DB5E-2C41-B46F-D60FC7A83038}" type="datetimeFigureOut">
              <a:rPr lang="en-US" smtClean="0"/>
              <a:pPr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2C264-BC68-6442-9F95-179C977C4B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8564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81787"/>
            <a:ext cx="7772400" cy="1918663"/>
          </a:xfrm>
        </p:spPr>
        <p:txBody>
          <a:bodyPr>
            <a:noAutofit/>
          </a:bodyPr>
          <a:lstStyle/>
          <a:p>
            <a:r>
              <a:rPr lang="en-US" sz="3500" dirty="0" smtClean="0"/>
              <a:t>Limited English Monarchy, Enlightenment and Scientific Revolution, The French Revolution; Chapters 5, 6, &amp; 7</a:t>
            </a:r>
            <a:endParaRPr lang="en-US" sz="3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Mrs. Tucker</a:t>
            </a:r>
          </a:p>
          <a:p>
            <a:r>
              <a:rPr lang="en-US" dirty="0" smtClean="0"/>
              <a:t>World History</a:t>
            </a:r>
          </a:p>
          <a:p>
            <a:r>
              <a:rPr lang="en-US" dirty="0" smtClean="0"/>
              <a:t>Victor Valley High School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41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Philosophes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French intellectual or</a:t>
            </a:r>
          </a:p>
          <a:p>
            <a:pPr marL="0" indent="0">
              <a:buNone/>
            </a:pPr>
            <a:r>
              <a:rPr lang="en-US" dirty="0" smtClean="0"/>
              <a:t>Social philosopher in</a:t>
            </a:r>
          </a:p>
          <a:p>
            <a:pPr marL="0" indent="0">
              <a:buNone/>
            </a:pPr>
            <a:r>
              <a:rPr lang="en-US" dirty="0" smtClean="0"/>
              <a:t>The 18</a:t>
            </a:r>
            <a:r>
              <a:rPr lang="en-US" baseline="30000" dirty="0" smtClean="0"/>
              <a:t>th</a:t>
            </a:r>
            <a:r>
              <a:rPr lang="en-US" dirty="0" smtClean="0"/>
              <a:t> century;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Voltaire								Louis XVI</a:t>
            </a:r>
          </a:p>
          <a:p>
            <a:pPr marL="0" indent="0">
              <a:buNone/>
            </a:pPr>
            <a:r>
              <a:rPr lang="en-US" dirty="0" smtClean="0"/>
              <a:t>Montesquieu						Marie Antoinette</a:t>
            </a:r>
          </a:p>
          <a:p>
            <a:pPr marL="0" indent="0">
              <a:buNone/>
            </a:pPr>
            <a:r>
              <a:rPr lang="en-US" dirty="0" err="1" smtClean="0"/>
              <a:t>Rosseau</a:t>
            </a:r>
            <a:r>
              <a:rPr lang="en-US" dirty="0" smtClean="0"/>
              <a:t>								Cardinal Louie 												</a:t>
            </a:r>
            <a:r>
              <a:rPr lang="en-US" dirty="0" err="1" smtClean="0"/>
              <a:t>deRohan</a:t>
            </a:r>
            <a:endParaRPr lang="en-US" dirty="0"/>
          </a:p>
        </p:txBody>
      </p:sp>
      <p:pic>
        <p:nvPicPr>
          <p:cNvPr id="4" name="Picture 3" descr="philosophie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8211" y="947074"/>
            <a:ext cx="280670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9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Coup d’état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Sudden seizure of</a:t>
            </a:r>
          </a:p>
          <a:p>
            <a:pPr marL="0" indent="0">
              <a:buNone/>
            </a:pPr>
            <a:r>
              <a:rPr lang="en-US" dirty="0" smtClean="0"/>
              <a:t>Political power in </a:t>
            </a:r>
          </a:p>
          <a:p>
            <a:pPr marL="0" indent="0">
              <a:buNone/>
            </a:pPr>
            <a:r>
              <a:rPr lang="en-US" dirty="0" smtClean="0"/>
              <a:t>A nation;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Big Win 						     		Forfeit, loss, 													surrender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coup de etat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1135" y="1100478"/>
            <a:ext cx="2667000" cy="3333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3458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Hundred Days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 last 100 days of</a:t>
            </a:r>
          </a:p>
          <a:p>
            <a:pPr marL="0" indent="0">
              <a:buNone/>
            </a:pPr>
            <a:r>
              <a:rPr lang="en-US" dirty="0" smtClean="0"/>
              <a:t>Napoleon ending with</a:t>
            </a:r>
          </a:p>
          <a:p>
            <a:pPr marL="0" indent="0">
              <a:buNone/>
            </a:pPr>
            <a:r>
              <a:rPr lang="en-US" dirty="0" smtClean="0"/>
              <a:t>His defeat at Waterloo;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Last attempt;						Giving Up without</a:t>
            </a:r>
          </a:p>
          <a:p>
            <a:pPr marL="0" indent="0">
              <a:buNone/>
            </a:pPr>
            <a:r>
              <a:rPr lang="en-US" dirty="0" smtClean="0"/>
              <a:t>Last hurrah;						a fight;</a:t>
            </a:r>
          </a:p>
        </p:txBody>
      </p:sp>
      <p:pic>
        <p:nvPicPr>
          <p:cNvPr id="5" name="Picture 4" descr="100 day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5564" y="1320800"/>
            <a:ext cx="4430618" cy="2971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390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émigré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person who leaves </a:t>
            </a:r>
          </a:p>
          <a:p>
            <a:pPr marL="0" indent="0">
              <a:buNone/>
            </a:pPr>
            <a:r>
              <a:rPr lang="en-US" dirty="0" smtClean="0"/>
              <a:t>His Native country for </a:t>
            </a:r>
          </a:p>
          <a:p>
            <a:pPr marL="0" indent="0">
              <a:buNone/>
            </a:pPr>
            <a:r>
              <a:rPr lang="en-US" dirty="0" smtClean="0"/>
              <a:t>Political Reasons;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Expatriate; refugee;			Native; Nationalist;			</a:t>
            </a:r>
            <a:endParaRPr lang="en-US" dirty="0"/>
          </a:p>
        </p:txBody>
      </p:sp>
      <p:pic>
        <p:nvPicPr>
          <p:cNvPr id="4" name="Picture 3" descr="emigr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1208" y="1417638"/>
            <a:ext cx="2555108" cy="3311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910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Sans-culotte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Radical Parisian workers &amp;</a:t>
            </a:r>
          </a:p>
          <a:p>
            <a:pPr marL="0" indent="0">
              <a:buNone/>
            </a:pPr>
            <a:r>
              <a:rPr lang="en-US" dirty="0" smtClean="0"/>
              <a:t>Shopkeepers_-wanted a</a:t>
            </a:r>
          </a:p>
          <a:p>
            <a:pPr marL="0" indent="0">
              <a:buNone/>
            </a:pPr>
            <a:r>
              <a:rPr lang="en-US" dirty="0" smtClean="0"/>
              <a:t>Greater voice in government, </a:t>
            </a:r>
          </a:p>
          <a:p>
            <a:pPr marL="0" indent="0">
              <a:buNone/>
            </a:pPr>
            <a:r>
              <a:rPr lang="en-US" dirty="0" smtClean="0"/>
              <a:t>Lower prices, &amp; end to food </a:t>
            </a:r>
          </a:p>
          <a:p>
            <a:pPr marL="0" indent="0">
              <a:buNone/>
            </a:pPr>
            <a:r>
              <a:rPr lang="en-US" dirty="0" smtClean="0"/>
              <a:t>shortages;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Radical;										Conservative;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ansculotte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05071" y="1219200"/>
            <a:ext cx="2314098" cy="3849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380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Jacobin</a:t>
            </a:r>
            <a:r>
              <a:rPr lang="en-US" dirty="0" smtClean="0">
                <a:effectLst/>
              </a:rPr>
              <a:t/>
            </a:r>
            <a:br>
              <a:rPr lang="en-US" dirty="0" smtClean="0">
                <a:effectLst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Members of the most</a:t>
            </a:r>
          </a:p>
          <a:p>
            <a:pPr marL="0" indent="0">
              <a:buNone/>
            </a:pPr>
            <a:r>
              <a:rPr lang="en-US" dirty="0" smtClean="0"/>
              <a:t>Radical group during </a:t>
            </a:r>
          </a:p>
          <a:p>
            <a:pPr marL="0" indent="0">
              <a:buNone/>
            </a:pPr>
            <a:r>
              <a:rPr lang="en-US" dirty="0" smtClean="0"/>
              <a:t>The French Revolution</a:t>
            </a:r>
          </a:p>
          <a:p>
            <a:pPr marL="0" indent="0">
              <a:buNone/>
            </a:pPr>
            <a:r>
              <a:rPr lang="en-US" dirty="0" smtClean="0"/>
              <a:t>Led by Robespierre and</a:t>
            </a:r>
          </a:p>
          <a:p>
            <a:pPr marL="0" indent="0">
              <a:buNone/>
            </a:pPr>
            <a:r>
              <a:rPr lang="en-US" dirty="0" smtClean="0"/>
              <a:t>Promoted Reign of Terror;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Extreme Radical					   Ultra Conservative;</a:t>
            </a:r>
            <a:endParaRPr lang="en-US" dirty="0"/>
          </a:p>
        </p:txBody>
      </p:sp>
      <p:pic>
        <p:nvPicPr>
          <p:cNvPr id="4" name="Picture 3" descr="Jacobin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29718" y="1417638"/>
            <a:ext cx="3057082" cy="3601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053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Vocabulary Front-Load – </a:t>
            </a:r>
            <a:r>
              <a:rPr lang="en-US" dirty="0" err="1" smtClean="0"/>
              <a:t>Frayer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47500" lnSpcReduction="20000"/>
          </a:bodyPr>
          <a:lstStyle/>
          <a:p>
            <a:pPr lvl="0">
              <a:buFont typeface="Wingdings" charset="2"/>
              <a:buChar char="Ø"/>
            </a:pPr>
            <a:r>
              <a:rPr lang="en-US" sz="9300" dirty="0"/>
              <a:t>Salon</a:t>
            </a:r>
            <a:endParaRPr lang="en-US" sz="9300" dirty="0" smtClean="0">
              <a:effectLst/>
            </a:endParaRPr>
          </a:p>
          <a:p>
            <a:pPr lvl="0">
              <a:buFont typeface="Wingdings" charset="2"/>
              <a:buChar char="Ø"/>
            </a:pPr>
            <a:r>
              <a:rPr lang="en-US" sz="9300" dirty="0"/>
              <a:t>Neoclassical</a:t>
            </a:r>
            <a:endParaRPr lang="en-US" sz="9300" dirty="0" smtClean="0">
              <a:effectLst/>
            </a:endParaRPr>
          </a:p>
          <a:p>
            <a:pPr lvl="0">
              <a:buFont typeface="Wingdings" charset="2"/>
              <a:buChar char="Ø"/>
            </a:pPr>
            <a:r>
              <a:rPr lang="en-US" sz="9300" dirty="0"/>
              <a:t>Despotism</a:t>
            </a:r>
          </a:p>
          <a:p>
            <a:pPr lvl="0">
              <a:buFont typeface="Wingdings" charset="2"/>
              <a:buChar char="Ø"/>
            </a:pPr>
            <a:r>
              <a:rPr lang="en-US" sz="9300" dirty="0"/>
              <a:t>Ideology</a:t>
            </a:r>
          </a:p>
          <a:p>
            <a:pPr lvl="0">
              <a:buFont typeface="Wingdings" charset="2"/>
              <a:buChar char="Ø"/>
            </a:pPr>
            <a:r>
              <a:rPr lang="en-US" sz="9300" dirty="0"/>
              <a:t>Estates</a:t>
            </a:r>
          </a:p>
          <a:p>
            <a:pPr lvl="0">
              <a:buFont typeface="Wingdings" charset="2"/>
              <a:buChar char="Ø"/>
            </a:pPr>
            <a:r>
              <a:rPr lang="en-US" sz="9300" dirty="0"/>
              <a:t>Serf</a:t>
            </a:r>
          </a:p>
          <a:p>
            <a:pPr lvl="0">
              <a:buFont typeface="Wingdings" charset="2"/>
              <a:buChar char="Ø"/>
            </a:pPr>
            <a:r>
              <a:rPr lang="en-US" sz="9300" dirty="0"/>
              <a:t>Philosophes</a:t>
            </a:r>
          </a:p>
          <a:p>
            <a:pPr lvl="0">
              <a:buFont typeface="Wingdings" charset="2"/>
              <a:buChar char="Ø"/>
            </a:pPr>
            <a:r>
              <a:rPr lang="en-US" sz="9300" dirty="0"/>
              <a:t>Coup d’état</a:t>
            </a:r>
            <a:endParaRPr lang="en-US" sz="9300" dirty="0" smtClean="0">
              <a:effectLst/>
            </a:endParaRPr>
          </a:p>
          <a:p>
            <a:pPr lvl="0">
              <a:buFont typeface="Wingdings" charset="2"/>
              <a:buChar char="Ø"/>
            </a:pPr>
            <a:r>
              <a:rPr lang="en-US" sz="9300" dirty="0"/>
              <a:t>Hundred Days</a:t>
            </a:r>
            <a:endParaRPr lang="en-US" sz="9300" dirty="0" smtClean="0">
              <a:effectLst/>
            </a:endParaRPr>
          </a:p>
          <a:p>
            <a:pPr lvl="0">
              <a:buFont typeface="Wingdings" charset="2"/>
              <a:buChar char="Ø"/>
            </a:pPr>
            <a:r>
              <a:rPr lang="en-US" sz="9300" dirty="0" err="1"/>
              <a:t>emigre</a:t>
            </a:r>
            <a:endParaRPr lang="en-US" sz="9300" dirty="0" smtClean="0">
              <a:effectLst/>
            </a:endParaRPr>
          </a:p>
          <a:p>
            <a:pPr lvl="0">
              <a:buFont typeface="Wingdings" charset="2"/>
              <a:buChar char="Ø"/>
            </a:pPr>
            <a:r>
              <a:rPr lang="en-US" sz="9300" dirty="0"/>
              <a:t>Sans-culotte</a:t>
            </a:r>
            <a:endParaRPr lang="en-US" sz="9300" dirty="0" smtClean="0">
              <a:effectLst/>
            </a:endParaRPr>
          </a:p>
          <a:p>
            <a:pPr lvl="0">
              <a:buFont typeface="Wingdings" charset="2"/>
              <a:buChar char="Ø"/>
            </a:pPr>
            <a:r>
              <a:rPr lang="en-US" sz="9300" dirty="0"/>
              <a:t>Jacobin</a:t>
            </a:r>
            <a:endParaRPr lang="en-US" sz="9300" dirty="0" smtClean="0">
              <a:effectLst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96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ea typeface="+mj-ea"/>
                <a:cs typeface="+mj-cs"/>
              </a:rPr>
              <a:t>Define the terms using the </a:t>
            </a:r>
            <a:r>
              <a:rPr lang="en-US" dirty="0" err="1" smtClean="0">
                <a:ea typeface="+mj-ea"/>
                <a:cs typeface="+mj-cs"/>
              </a:rPr>
              <a:t>Frayer</a:t>
            </a:r>
            <a:r>
              <a:rPr lang="en-US" dirty="0" smtClean="0">
                <a:ea typeface="+mj-ea"/>
                <a:cs typeface="+mj-cs"/>
              </a:rPr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>
                <a:latin typeface="Book Antiqua" charset="0"/>
              </a:rPr>
              <a:t>Your Definition		 		Draw picture/graphic</a:t>
            </a:r>
          </a:p>
          <a:p>
            <a:pPr marL="0" indent="0">
              <a:buNone/>
            </a:pPr>
            <a:r>
              <a:rPr lang="en-US" dirty="0" smtClean="0">
                <a:latin typeface="Book Antiqua" charset="0"/>
              </a:rPr>
              <a:t>									to recognize the term.</a:t>
            </a:r>
          </a:p>
          <a:p>
            <a:pPr marL="0" indent="0">
              <a:buNone/>
            </a:pPr>
            <a:endParaRPr lang="en-US" dirty="0" smtClean="0">
              <a:latin typeface="Book Antiqua" charset="0"/>
            </a:endParaRPr>
          </a:p>
          <a:p>
            <a:pPr marL="0" indent="0">
              <a:buNone/>
            </a:pPr>
            <a:r>
              <a:rPr lang="en-US" dirty="0" smtClean="0">
                <a:latin typeface="Book Antiqua" charset="0"/>
              </a:rPr>
              <a:t>						TERM</a:t>
            </a:r>
          </a:p>
          <a:p>
            <a:pPr marL="0" indent="0">
              <a:buNone/>
            </a:pPr>
            <a:endParaRPr lang="en-US" dirty="0" smtClean="0">
              <a:latin typeface="Book Antiqua" charset="0"/>
            </a:endParaRPr>
          </a:p>
          <a:p>
            <a:pPr marL="0" indent="0">
              <a:buNone/>
            </a:pPr>
            <a:endParaRPr lang="en-US" dirty="0" smtClean="0">
              <a:latin typeface="Book Antiqua" charset="0"/>
            </a:endParaRPr>
          </a:p>
          <a:p>
            <a:pPr marL="0" indent="0">
              <a:buNone/>
            </a:pPr>
            <a:r>
              <a:rPr lang="en-US" dirty="0" smtClean="0">
                <a:latin typeface="Book Antiqua" charset="0"/>
              </a:rPr>
              <a:t>Example/Synonym/	  	 </a:t>
            </a:r>
            <a:r>
              <a:rPr lang="en-US" dirty="0" smtClean="0">
                <a:latin typeface="Book Antiqua" charset="0"/>
              </a:rPr>
              <a:t>Non Example / Characteristic 				 Antonyms</a:t>
            </a:r>
            <a:endParaRPr lang="en-US" dirty="0" smtClean="0">
              <a:latin typeface="Book Antiqua" charset="0"/>
            </a:endParaRPr>
          </a:p>
          <a:p>
            <a:pPr marL="0" indent="0">
              <a:buNone/>
            </a:pPr>
            <a:r>
              <a:rPr lang="en-US" dirty="0" smtClean="0">
                <a:latin typeface="Book Antiqua" charset="0"/>
              </a:rPr>
              <a:t>	   		 						 Non-Characteristics</a:t>
            </a:r>
            <a:endParaRPr lang="en-US" dirty="0"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504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2800" dirty="0" smtClean="0"/>
              <a:t>Events run by women		</a:t>
            </a:r>
          </a:p>
          <a:p>
            <a:pPr marL="0" indent="0">
              <a:buNone/>
            </a:pPr>
            <a:r>
              <a:rPr lang="en-US" sz="2800" dirty="0" smtClean="0"/>
              <a:t>Where philosophers, artists</a:t>
            </a:r>
          </a:p>
          <a:p>
            <a:pPr marL="0" indent="0">
              <a:buNone/>
            </a:pPr>
            <a:r>
              <a:rPr lang="en-US" sz="2800" dirty="0" smtClean="0"/>
              <a:t>Scientists, and intellects met</a:t>
            </a:r>
          </a:p>
          <a:p>
            <a:pPr marL="0" indent="0">
              <a:buNone/>
            </a:pPr>
            <a:r>
              <a:rPr lang="en-US" sz="2800" dirty="0" smtClean="0"/>
              <a:t>To discuss idea;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r>
              <a:rPr lang="en-US" dirty="0" smtClean="0"/>
              <a:t>Large gathering place			Private or One-on-</a:t>
            </a:r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o talk about ideas;				One;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French Salon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1642" y="1600199"/>
            <a:ext cx="3507095" cy="2261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643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Neoclassical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Revival of ancient Greek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nd Roman styles, usually</a:t>
            </a:r>
          </a:p>
          <a:p>
            <a:pPr marL="0" indent="0">
              <a:buNone/>
            </a:pPr>
            <a:r>
              <a:rPr lang="en-US" dirty="0" smtClean="0"/>
              <a:t>Art, architecture, and </a:t>
            </a:r>
          </a:p>
          <a:p>
            <a:pPr marL="0" indent="0">
              <a:buNone/>
            </a:pPr>
            <a:r>
              <a:rPr lang="en-US" dirty="0" smtClean="0"/>
              <a:t>Philosophy;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Modern renderings of 		Brand new styles</a:t>
            </a:r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ncient	styles;</a:t>
            </a:r>
            <a:endParaRPr lang="en-US" dirty="0"/>
          </a:p>
        </p:txBody>
      </p:sp>
      <p:pic>
        <p:nvPicPr>
          <p:cNvPr id="4" name="Picture 3" descr="neoclassical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7093" y="1600200"/>
            <a:ext cx="3810000" cy="279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221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Despotism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Ruler with absolute</a:t>
            </a:r>
          </a:p>
          <a:p>
            <a:pPr marL="0" indent="0">
              <a:buNone/>
            </a:pPr>
            <a:r>
              <a:rPr lang="en-US" dirty="0" smtClean="0"/>
              <a:t>Power, tyranny, control;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Tyranny									Democracy</a:t>
            </a:r>
            <a:endParaRPr lang="en-US" dirty="0"/>
          </a:p>
        </p:txBody>
      </p:sp>
      <p:pic>
        <p:nvPicPr>
          <p:cNvPr id="4" name="Picture 3" descr="depostism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4364" y="1620504"/>
            <a:ext cx="3932435" cy="24277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9040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Ideology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doctrine</a:t>
            </a:r>
            <a:r>
              <a:rPr lang="en-US" dirty="0"/>
              <a:t>, myth, </a:t>
            </a:r>
            <a:r>
              <a:rPr lang="en-US" dirty="0" smtClean="0"/>
              <a:t>or belief</a:t>
            </a:r>
          </a:p>
          <a:p>
            <a:pPr marL="0" indent="0">
              <a:buNone/>
            </a:pPr>
            <a:r>
              <a:rPr lang="en-US" dirty="0" smtClean="0"/>
              <a:t>that </a:t>
            </a:r>
            <a:r>
              <a:rPr lang="en-US" dirty="0"/>
              <a:t>guides an individual,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Social movement, institution, </a:t>
            </a:r>
          </a:p>
          <a:p>
            <a:pPr marL="0" indent="0">
              <a:buNone/>
            </a:pPr>
            <a:r>
              <a:rPr lang="en-US" dirty="0" smtClean="0"/>
              <a:t>or class;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Creed, ideas, outlook			no beliefs, </a:t>
            </a:r>
            <a:r>
              <a:rPr lang="en-US" dirty="0" err="1" smtClean="0"/>
              <a:t>skeptism</a:t>
            </a:r>
            <a:r>
              <a:rPr lang="en-US" dirty="0" smtClean="0"/>
              <a:t>; 										atheism;</a:t>
            </a:r>
            <a:endParaRPr lang="en-US" dirty="0"/>
          </a:p>
        </p:txBody>
      </p:sp>
      <p:pic>
        <p:nvPicPr>
          <p:cNvPr id="4" name="Picture 3" descr="Ideolog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7840" y="1600200"/>
            <a:ext cx="2048618" cy="27758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997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dirty="0" smtClean="0"/>
              <a:t>Estates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Social classes in France</a:t>
            </a:r>
          </a:p>
          <a:p>
            <a:pPr marL="0" indent="0">
              <a:buNone/>
            </a:pPr>
            <a:r>
              <a:rPr lang="en-US" dirty="0" smtClean="0"/>
              <a:t>Before French Revolution;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Estate-Clergy, 2</a:t>
            </a:r>
            <a:r>
              <a:rPr lang="en-US" baseline="30000" dirty="0" smtClean="0"/>
              <a:t>nd</a:t>
            </a:r>
            <a:r>
              <a:rPr lang="en-US" dirty="0" smtClean="0"/>
              <a:t> Estate-</a:t>
            </a:r>
          </a:p>
          <a:p>
            <a:pPr marL="0" indent="0">
              <a:buNone/>
            </a:pPr>
            <a:r>
              <a:rPr lang="en-US" dirty="0" err="1" smtClean="0"/>
              <a:t>Nobilty</a:t>
            </a:r>
            <a:r>
              <a:rPr lang="en-US" dirty="0" smtClean="0"/>
              <a:t>, </a:t>
            </a:r>
            <a:r>
              <a:rPr lang="en-US" dirty="0" err="1" smtClean="0"/>
              <a:t>andThird</a:t>
            </a:r>
            <a:r>
              <a:rPr lang="en-US" dirty="0" smtClean="0"/>
              <a:t> Estate-</a:t>
            </a:r>
          </a:p>
          <a:p>
            <a:pPr marL="0" indent="0">
              <a:buNone/>
            </a:pPr>
            <a:r>
              <a:rPr lang="en-US" dirty="0" smtClean="0"/>
              <a:t>Everyone else;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Class										no defined class</a:t>
            </a:r>
            <a:endParaRPr lang="en-US" dirty="0"/>
          </a:p>
        </p:txBody>
      </p:sp>
      <p:pic>
        <p:nvPicPr>
          <p:cNvPr id="4" name="Picture 3" descr="estates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1742" y="1878460"/>
            <a:ext cx="3742112" cy="2737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0392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Serf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State of servitude to</a:t>
            </a:r>
          </a:p>
          <a:p>
            <a:pPr marL="0" indent="0">
              <a:buNone/>
            </a:pPr>
            <a:r>
              <a:rPr lang="en-US" dirty="0" smtClean="0"/>
              <a:t>A lord, attached to the</a:t>
            </a:r>
          </a:p>
          <a:p>
            <a:pPr marL="0" indent="0">
              <a:buNone/>
            </a:pPr>
            <a:r>
              <a:rPr lang="en-US" dirty="0" smtClean="0"/>
              <a:t>Land;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Slave										Freeman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 descr="serf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4800" y="1721051"/>
            <a:ext cx="3302000" cy="2476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493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3620</TotalTime>
  <Words>249</Words>
  <Application>Microsoft Office PowerPoint</Application>
  <PresentationFormat>On-screen Show (4:3)</PresentationFormat>
  <Paragraphs>120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Book Antiqua</vt:lpstr>
      <vt:lpstr>Calibri</vt:lpstr>
      <vt:lpstr>Wingdings</vt:lpstr>
      <vt:lpstr>Office Theme</vt:lpstr>
      <vt:lpstr>Limited English Monarchy, Enlightenment and Scientific Revolution, The French Revolution; Chapters 5, 6, &amp; 7</vt:lpstr>
      <vt:lpstr>Vocabulary Front-Load – Frayer Method</vt:lpstr>
      <vt:lpstr>Define the terms using the Frayer Method</vt:lpstr>
      <vt:lpstr>Salon</vt:lpstr>
      <vt:lpstr>Neoclassical</vt:lpstr>
      <vt:lpstr>Despotism</vt:lpstr>
      <vt:lpstr>Ideology </vt:lpstr>
      <vt:lpstr>Estates </vt:lpstr>
      <vt:lpstr>Serf</vt:lpstr>
      <vt:lpstr>Philosophes </vt:lpstr>
      <vt:lpstr>Coup d’état </vt:lpstr>
      <vt:lpstr> Hundred Days </vt:lpstr>
      <vt:lpstr>émigré </vt:lpstr>
      <vt:lpstr>Sans-culotte </vt:lpstr>
      <vt:lpstr>Jacobin </vt:lpstr>
    </vt:vector>
  </TitlesOfParts>
  <Company>Nonenenene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Limited English Monarchy, Enlightenment and Scientific Revolution, The French Revolution; Chapters 5, 6, &amp; 7</dc:title>
  <dc:creator>Ghost Tsohg</dc:creator>
  <cp:lastModifiedBy>ANITA TUCKER</cp:lastModifiedBy>
  <cp:revision>42</cp:revision>
  <dcterms:created xsi:type="dcterms:W3CDTF">2012-09-09T22:20:59Z</dcterms:created>
  <dcterms:modified xsi:type="dcterms:W3CDTF">2014-09-04T18:20:20Z</dcterms:modified>
</cp:coreProperties>
</file>