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74" r:id="rId11"/>
    <p:sldId id="264" r:id="rId12"/>
    <p:sldId id="265" r:id="rId13"/>
    <p:sldId id="266" r:id="rId14"/>
    <p:sldId id="275" r:id="rId15"/>
    <p:sldId id="267" r:id="rId16"/>
    <p:sldId id="268" r:id="rId17"/>
    <p:sldId id="276" r:id="rId18"/>
    <p:sldId id="269" r:id="rId19"/>
    <p:sldId id="270" r:id="rId20"/>
    <p:sldId id="271" r:id="rId21"/>
    <p:sldId id="277" r:id="rId22"/>
    <p:sldId id="272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25" r:id="rId43"/>
    <p:sldId id="298" r:id="rId44"/>
    <p:sldId id="327" r:id="rId45"/>
    <p:sldId id="299" r:id="rId46"/>
    <p:sldId id="326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0" r:id="rId57"/>
    <p:sldId id="311" r:id="rId58"/>
    <p:sldId id="309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316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0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05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857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907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04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195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142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26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024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21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98A5-DEF0-FC49-AAE2-074D048B4E5F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A02-2692-1D42-A19D-F2D641BE8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04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erty Leading the Lady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768096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2F2F2"/>
                </a:solidFill>
              </a:rPr>
              <a:t>Unit 2</a:t>
            </a:r>
            <a:br>
              <a:rPr lang="en-US" b="1" dirty="0" smtClean="0">
                <a:solidFill>
                  <a:srgbClr val="F2F2F2"/>
                </a:solidFill>
              </a:rPr>
            </a:br>
            <a:r>
              <a:rPr lang="en-US" b="1" dirty="0" smtClean="0">
                <a:solidFill>
                  <a:srgbClr val="F2F2F2"/>
                </a:solidFill>
              </a:rPr>
              <a:t>Revolutions</a:t>
            </a: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Mrs. Tucker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World History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Victor Valley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2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I                  Charles I</a:t>
            </a:r>
            <a:endParaRPr lang="en-US" dirty="0"/>
          </a:p>
        </p:txBody>
      </p:sp>
      <p:pic>
        <p:nvPicPr>
          <p:cNvPr id="7" name="Content Placeholder 6" descr="JamesIbr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957" r="-11957"/>
          <a:stretch>
            <a:fillRect/>
          </a:stretch>
        </p:blipFill>
        <p:spPr/>
      </p:pic>
      <p:pic>
        <p:nvPicPr>
          <p:cNvPr id="8" name="Content Placeholder 7" descr="Execution-of-Charles-I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231" b="-10231"/>
          <a:stretch>
            <a:fillRect/>
          </a:stretch>
        </p:blipFill>
        <p:spPr>
          <a:xfrm>
            <a:off x="4679345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xmlns="" val="21693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 Limits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Charles I</a:t>
            </a:r>
            <a:r>
              <a:rPr lang="en-US" dirty="0" smtClean="0"/>
              <a:t> is fighting war with Spain and France;</a:t>
            </a:r>
          </a:p>
          <a:p>
            <a:r>
              <a:rPr lang="en-US" dirty="0" smtClean="0"/>
              <a:t>Continually asks Parliament for money and when they refuse dissolves it;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Parliament forced Charles to sign </a:t>
            </a:r>
            <a:r>
              <a:rPr lang="en-US" dirty="0" smtClean="0"/>
              <a:t>a document, </a:t>
            </a:r>
            <a:r>
              <a:rPr lang="en-US" dirty="0" smtClean="0">
                <a:solidFill>
                  <a:srgbClr val="FF0000"/>
                </a:solidFill>
              </a:rPr>
              <a:t>“Petition of Right” </a:t>
            </a:r>
            <a:r>
              <a:rPr lang="en-US" dirty="0" smtClean="0"/>
              <a:t>agreeing to: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imprison subjects without due cause;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levy taxes without Parliament’s consent;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House soldiers in private homes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Impose martial law in peace;</a:t>
            </a:r>
          </a:p>
          <a:p>
            <a:r>
              <a:rPr lang="en-US" dirty="0" smtClean="0"/>
              <a:t>After agreeing to this, he ignored it;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20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 limits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Petition of Right</a:t>
            </a:r>
            <a:r>
              <a:rPr lang="en-US" dirty="0" smtClean="0"/>
              <a:t> set the idea that the law was higher than the king;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Contradicted theories of absolute monarchy</a:t>
            </a:r>
            <a:r>
              <a:rPr lang="en-US" dirty="0" smtClean="0"/>
              <a:t>;</a:t>
            </a:r>
          </a:p>
          <a:p>
            <a:r>
              <a:rPr lang="en-US" dirty="0" smtClean="0"/>
              <a:t>Charles dissolved Parliament in 1629 and did not call it back;</a:t>
            </a:r>
          </a:p>
          <a:p>
            <a:r>
              <a:rPr lang="en-US" dirty="0" smtClean="0"/>
              <a:t>Imposed all kinds of fees and fines;</a:t>
            </a:r>
          </a:p>
          <a:p>
            <a:r>
              <a:rPr lang="en-US" dirty="0" smtClean="0"/>
              <a:t>Offended Puritans by upholding Anglican Church practices, and Scots by trying to force them to accept Anglican prayer book;</a:t>
            </a:r>
          </a:p>
          <a:p>
            <a:r>
              <a:rPr lang="en-US" dirty="0" smtClean="0"/>
              <a:t>Scots rebel against England and Charles needs money to fight a war with Scots;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06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 Limits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must call Parliament to get money for his war;</a:t>
            </a:r>
          </a:p>
          <a:p>
            <a:r>
              <a:rPr lang="en-US" dirty="0" smtClean="0"/>
              <a:t>In 1641 Parliament passed laws to limit royal power;</a:t>
            </a:r>
          </a:p>
          <a:p>
            <a:r>
              <a:rPr lang="en-US" dirty="0" smtClean="0"/>
              <a:t>When Charles tries to arrest Parliament’s leaders, a mob rages outside the Palace;</a:t>
            </a:r>
          </a:p>
          <a:p>
            <a:r>
              <a:rPr lang="en-US" dirty="0" smtClean="0"/>
              <a:t>Charles heads North where he has supporters and raises an army;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8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Civil War</a:t>
            </a:r>
            <a:endParaRPr lang="en-US" dirty="0"/>
          </a:p>
        </p:txBody>
      </p:sp>
      <p:pic>
        <p:nvPicPr>
          <p:cNvPr id="4" name="Content Placeholder 3" descr="civil_war_and_revolution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89" r="-8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993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Civil War – 1642 - 1649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Those loyal to Charles – Royalists or Cavaliers;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Those loyal to Parliament – Puritans/Roundheads;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Oliver Cromwell leads Roundheads – New Model Army;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Charles is captured and tried for treason against Parliament, sentenced to death and executed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- 1649</a:t>
            </a:r>
            <a:r>
              <a:rPr lang="en-US" dirty="0" smtClean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94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Cromwell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Abolished monarchy and House of Lords;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Established commonwealth; and a republican form of government</a:t>
            </a:r>
            <a:r>
              <a:rPr lang="en-US" dirty="0" smtClean="0"/>
              <a:t>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First written constitution drafted in 1653;</a:t>
            </a:r>
          </a:p>
          <a:p>
            <a:r>
              <a:rPr lang="en-US" dirty="0" smtClean="0"/>
              <a:t>Puritan Morality- no theater, sporting events, and dancing;</a:t>
            </a:r>
          </a:p>
          <a:p>
            <a:r>
              <a:rPr lang="en-US" dirty="0" smtClean="0"/>
              <a:t>Religious toleration for all Christians EXCEPT Catholics; Jews allowed to return;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61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Oliver Cromwell                 Charles II        </a:t>
            </a:r>
            <a:endParaRPr lang="en-US" sz="4000" dirty="0"/>
          </a:p>
        </p:txBody>
      </p:sp>
      <p:pic>
        <p:nvPicPr>
          <p:cNvPr id="8" name="Content Placeholder 7" descr="oliver_cromwell_samuel_cooper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1" r="3451"/>
          <a:stretch>
            <a:fillRect/>
          </a:stretch>
        </p:blipFill>
        <p:spPr/>
      </p:pic>
      <p:pic>
        <p:nvPicPr>
          <p:cNvPr id="7" name="Content Placeholder 6" descr="Charles I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405" r="-26405"/>
          <a:stretch>
            <a:fillRect/>
          </a:stretch>
        </p:blipFill>
        <p:spPr>
          <a:xfrm>
            <a:off x="5362857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xmlns="" val="34323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Restoration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Cromwell dies; England sick of military rule, votes in 1659 to have oldest son of Charles I to rule England;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Charles II Reigns;</a:t>
            </a:r>
          </a:p>
          <a:p>
            <a:pPr lvl="1"/>
            <a:r>
              <a:rPr lang="en-US" dirty="0" smtClean="0"/>
              <a:t> Habeas Corpus</a:t>
            </a:r>
          </a:p>
          <a:p>
            <a:r>
              <a:rPr lang="en-US" dirty="0" smtClean="0"/>
              <a:t>Charles died with no legitimate heir; his brother </a:t>
            </a:r>
            <a:r>
              <a:rPr lang="en-US" dirty="0" smtClean="0">
                <a:solidFill>
                  <a:srgbClr val="FF0000"/>
                </a:solidFill>
              </a:rPr>
              <a:t>James II, who is Catholic, inherits throne;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3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Glorious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II offends subject with Catholicism, violating English laws, appointing Catholics to high office, and dissolving Parliament;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Parliament supports James daughter, Mary, and her husband, William of Orange in the Netherlands, to overthrow James;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Bloodless overthrow is called “The Glorious Revolution”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7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2800" dirty="0" smtClean="0"/>
              <a:t>Absolutism - Russia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Constitutional Monarchy - England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Scientific Revolution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The Enlightenment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The Enlightenment Spreads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The American Revolution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The French Revolution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Reform and Terror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Napoleon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The Congress of Vienna</a:t>
            </a:r>
          </a:p>
        </p:txBody>
      </p:sp>
    </p:spTree>
    <p:extLst>
      <p:ext uri="{BB962C8B-B14F-4D97-AF65-F5344CB8AC3E}">
        <p14:creationId xmlns:p14="http://schemas.microsoft.com/office/powerpoint/2010/main" xmlns="" val="35654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Monarch’s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William and Mary have a constitutional monarchy</a:t>
            </a:r>
            <a:r>
              <a:rPr lang="en-US" sz="3000" dirty="0" smtClean="0"/>
              <a:t>;</a:t>
            </a:r>
          </a:p>
          <a:p>
            <a:r>
              <a:rPr lang="en-US" sz="3000" dirty="0" smtClean="0"/>
              <a:t>Reforms included:</a:t>
            </a:r>
          </a:p>
          <a:p>
            <a:pPr lvl="1"/>
            <a:r>
              <a:rPr lang="en-US" sz="3300" dirty="0" smtClean="0">
                <a:solidFill>
                  <a:srgbClr val="FF0000"/>
                </a:solidFill>
              </a:rPr>
              <a:t>English Bill of Rights, 1689 – limits royal power to not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Suspend Parliament’s laws;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Levy taxes without specific grant from Parliament;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Interfere with freedom of speech in Parliament;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Penalize citizens who petition king about grievances;</a:t>
            </a:r>
          </a:p>
        </p:txBody>
      </p:sp>
    </p:spTree>
    <p:extLst>
      <p:ext uri="{BB962C8B-B14F-4D97-AF65-F5344CB8AC3E}">
        <p14:creationId xmlns:p14="http://schemas.microsoft.com/office/powerpoint/2010/main" xmlns="" val="6120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and Mary</a:t>
            </a:r>
            <a:endParaRPr lang="en-US" dirty="0"/>
          </a:p>
        </p:txBody>
      </p:sp>
      <p:pic>
        <p:nvPicPr>
          <p:cNvPr id="4" name="Content Placeholder 3" descr="Glorious Revolu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88" r="-14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27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Monarch’s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3000" dirty="0" smtClean="0"/>
              <a:t>No ruler could rule without consent of Parliament and Parliament could not rule without consent of Monarch;</a:t>
            </a:r>
          </a:p>
          <a:p>
            <a:r>
              <a:rPr lang="en-US" dirty="0" smtClean="0"/>
              <a:t>In 1700s Cabinet develops and over time becomes center of power and policymaking;</a:t>
            </a:r>
          </a:p>
          <a:p>
            <a:r>
              <a:rPr lang="en-US" dirty="0" smtClean="0"/>
              <a:t>Majority party in Parliament heads cabinet and is called </a:t>
            </a:r>
            <a:r>
              <a:rPr lang="en-US" dirty="0"/>
              <a:t>p</a:t>
            </a:r>
            <a:r>
              <a:rPr lang="en-US" dirty="0" smtClean="0"/>
              <a:t>rime minister;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9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Scientific Revolution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Geocentric Theory – earth-centered view of universe – 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century BCE – Aristotle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Ptolemy</a:t>
            </a:r>
            <a:r>
              <a:rPr lang="en-US" dirty="0" smtClean="0"/>
              <a:t> expanded theory in 2 CE</a:t>
            </a:r>
          </a:p>
          <a:p>
            <a:r>
              <a:rPr lang="en-US" dirty="0" smtClean="0"/>
              <a:t>Scientists expanded thinking in 1500s challenging ideas of ancient thinkers and church;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Scientific Revolution - new way of thinking </a:t>
            </a:r>
            <a:r>
              <a:rPr lang="en-US" dirty="0" smtClean="0"/>
              <a:t>about the world </a:t>
            </a:r>
            <a:r>
              <a:rPr lang="en-US" dirty="0" smtClean="0">
                <a:solidFill>
                  <a:srgbClr val="FF0000"/>
                </a:solidFill>
              </a:rPr>
              <a:t>based on careful observation and challenging accepted beliefs;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3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Heliocentric Theory – sun centered theory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Copernicus</a:t>
            </a:r>
            <a:r>
              <a:rPr lang="en-US" dirty="0" smtClean="0"/>
              <a:t>’s theory </a:t>
            </a:r>
            <a:r>
              <a:rPr lang="en-US" i="1" dirty="0" smtClean="0"/>
              <a:t>– On the Revolutions of the Heavenly Bodies</a:t>
            </a:r>
            <a:r>
              <a:rPr lang="en-US" dirty="0" smtClean="0"/>
              <a:t> – published on deathbed;</a:t>
            </a:r>
          </a:p>
          <a:p>
            <a:pPr lvl="1"/>
            <a:r>
              <a:rPr lang="en-US" dirty="0" smtClean="0"/>
              <a:t>Galileo supports Copernican theory, </a:t>
            </a:r>
            <a:r>
              <a:rPr lang="en-US" i="1" dirty="0" smtClean="0"/>
              <a:t>Dialogue Concerning the Two Chief World Systems</a:t>
            </a:r>
            <a:r>
              <a:rPr lang="en-US" dirty="0" smtClean="0"/>
              <a:t>, forced to recant after standing trial before Inquisition;</a:t>
            </a:r>
          </a:p>
          <a:p>
            <a:r>
              <a:rPr lang="en-US" dirty="0" smtClean="0"/>
              <a:t>Scientific Method – new approach – logical procedure for gathering and testing ideas;</a:t>
            </a:r>
          </a:p>
        </p:txBody>
      </p:sp>
    </p:spTree>
    <p:extLst>
      <p:ext uri="{BB962C8B-B14F-4D97-AF65-F5344CB8AC3E}">
        <p14:creationId xmlns:p14="http://schemas.microsoft.com/office/powerpoint/2010/main" xmlns="" val="20675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Theory</a:t>
            </a:r>
            <a:endParaRPr lang="en-US" dirty="0"/>
          </a:p>
        </p:txBody>
      </p:sp>
      <p:pic>
        <p:nvPicPr>
          <p:cNvPr id="7" name="Content Placeholder 6" descr="Heliocentric Theory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430" r="-13430"/>
          <a:stretch>
            <a:fillRect/>
          </a:stretch>
        </p:blipFill>
        <p:spPr/>
      </p:pic>
      <p:pic>
        <p:nvPicPr>
          <p:cNvPr id="8" name="Content Placeholder 7" descr="Scientific Metho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746" b="-80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031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Isaac Newton</a:t>
            </a:r>
          </a:p>
          <a:p>
            <a:pPr lvl="1"/>
            <a:r>
              <a:rPr lang="en-US" dirty="0" smtClean="0"/>
              <a:t>Force ruled motion of planets and all matter on earth and in space;</a:t>
            </a:r>
          </a:p>
          <a:p>
            <a:pPr lvl="1"/>
            <a:r>
              <a:rPr lang="en-US" dirty="0" smtClean="0"/>
              <a:t>Combined work of Copernicus, </a:t>
            </a:r>
            <a:r>
              <a:rPr lang="en-US" dirty="0" err="1" smtClean="0"/>
              <a:t>Kepler</a:t>
            </a:r>
            <a:r>
              <a:rPr lang="en-US" dirty="0" smtClean="0"/>
              <a:t>, and Galileo;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Law of universal gravitation</a:t>
            </a:r>
            <a:r>
              <a:rPr lang="en-US" dirty="0" smtClean="0"/>
              <a:t>;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Principia </a:t>
            </a:r>
            <a:r>
              <a:rPr lang="en-US" i="1" dirty="0" err="1">
                <a:solidFill>
                  <a:srgbClr val="FF0000"/>
                </a:solidFill>
              </a:rPr>
              <a:t>Mathematica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isaac_newt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791" b="-11791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3072315" y="2402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3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Idea:  Scientific Method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7600" dirty="0" smtClean="0">
                <a:solidFill>
                  <a:srgbClr val="FF0000"/>
                </a:solidFill>
              </a:rPr>
              <a:t>Old Science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600" dirty="0" smtClean="0"/>
              <a:t>Scholars generally </a:t>
            </a:r>
            <a:r>
              <a:rPr lang="en-US" sz="3600" dirty="0" smtClean="0">
                <a:solidFill>
                  <a:srgbClr val="FF0000"/>
                </a:solidFill>
              </a:rPr>
              <a:t>relied on ancient authorities, church teachings, common sense, and reasoning </a:t>
            </a:r>
            <a:r>
              <a:rPr lang="en-US" sz="3600" dirty="0" smtClean="0"/>
              <a:t>to explain the physical world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7600" dirty="0" smtClean="0">
                <a:solidFill>
                  <a:srgbClr val="FF0000"/>
                </a:solidFill>
              </a:rPr>
              <a:t>New Science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600" dirty="0" smtClean="0"/>
              <a:t>In time, scholars began to </a:t>
            </a:r>
            <a:r>
              <a:rPr lang="en-US" sz="3600" dirty="0" smtClean="0">
                <a:solidFill>
                  <a:srgbClr val="FF0000"/>
                </a:solidFill>
              </a:rPr>
              <a:t>use observation, experimentation, and scientific reasoning to gather knowledge and draw conclusions </a:t>
            </a:r>
            <a:r>
              <a:rPr lang="en-US" sz="3600" dirty="0" smtClean="0"/>
              <a:t>about the physical world.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229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 Spreads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Scientific Instruments</a:t>
            </a:r>
          </a:p>
          <a:p>
            <a:pPr lvl="1"/>
            <a:r>
              <a:rPr lang="en-US" dirty="0" smtClean="0"/>
              <a:t>First Microscope – Zacharias Janssen, Dutch eyeglass mater 1590;</a:t>
            </a:r>
          </a:p>
          <a:p>
            <a:pPr lvl="1"/>
            <a:r>
              <a:rPr lang="en-US" dirty="0" smtClean="0"/>
              <a:t>Anton van Leeuwenhoek – 1670 - microscope to observe bacteria and examined red blood cells;</a:t>
            </a:r>
          </a:p>
          <a:p>
            <a:pPr lvl="1"/>
            <a:r>
              <a:rPr lang="en-US" dirty="0" smtClean="0"/>
              <a:t>Evangelista Torricelli –  1643 - developed first mercury barometer;</a:t>
            </a:r>
          </a:p>
          <a:p>
            <a:pPr lvl="1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Gabriel Fahrenheit  1714 – first thermometer – freezing at 32°;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Anders Celsius – 1742 – another mercury thermometer – freezing at 0°;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8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and the Human Body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Andreas Vesalius – dissected human corpses, 1543;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Edward Jenner, vaccine to prevent smallpox </a:t>
            </a:r>
            <a:r>
              <a:rPr lang="en-US" dirty="0" smtClean="0"/>
              <a:t>– late 1700s;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Robert Boyle</a:t>
            </a:r>
            <a:r>
              <a:rPr lang="en-US" dirty="0" smtClean="0"/>
              <a:t> – use of scientific method Chemistry – </a:t>
            </a:r>
            <a:r>
              <a:rPr lang="en-US" dirty="0" smtClean="0">
                <a:solidFill>
                  <a:srgbClr val="FF0000"/>
                </a:solidFill>
              </a:rPr>
              <a:t>founder of modern chemistry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Boyle’s Law </a:t>
            </a:r>
            <a:r>
              <a:rPr lang="en-US" dirty="0" smtClean="0"/>
              <a:t>– matter made up of smaller primary particles – joined together  in different ways;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Explains how volume, temperature and gas affect each other;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- 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 – model after the West or Focus on Traditional Russian Culture?</a:t>
            </a:r>
            <a:endParaRPr lang="en-US" dirty="0"/>
          </a:p>
        </p:txBody>
      </p:sp>
      <p:pic>
        <p:nvPicPr>
          <p:cNvPr id="4" name="Picture 3" descr="Russ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657" y="2836863"/>
            <a:ext cx="3113336" cy="3681982"/>
          </a:xfrm>
          <a:prstGeom prst="rect">
            <a:avLst/>
          </a:prstGeom>
        </p:spPr>
      </p:pic>
      <p:pic>
        <p:nvPicPr>
          <p:cNvPr id="5" name="Picture 4" descr="peter-the-great-shaving-the-beard-of-an-old-beli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167" y="2664506"/>
            <a:ext cx="2952168" cy="36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229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Enlightenment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Thomas Hobbes</a:t>
            </a:r>
          </a:p>
          <a:p>
            <a:pPr lvl="1"/>
            <a:r>
              <a:rPr lang="en-US" i="1" dirty="0" smtClean="0"/>
              <a:t>Leviathan</a:t>
            </a:r>
            <a:r>
              <a:rPr lang="en-US" dirty="0" smtClean="0"/>
              <a:t>, 1651</a:t>
            </a:r>
          </a:p>
          <a:p>
            <a:pPr lvl="1"/>
            <a:r>
              <a:rPr lang="en-US" dirty="0" smtClean="0"/>
              <a:t>Humans naturally selfish and wicked without government there would be war – </a:t>
            </a:r>
            <a:r>
              <a:rPr lang="en-US" i="1" dirty="0" smtClean="0"/>
              <a:t>“life solitary, poor, nasty, brutish, and short;”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Absolutist;</a:t>
            </a:r>
          </a:p>
          <a:p>
            <a:pPr lvl="1"/>
            <a:r>
              <a:rPr lang="en-US" dirty="0" smtClean="0"/>
              <a:t>Believed in Divine Right;</a:t>
            </a:r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John Locke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NATURAL LAW</a:t>
            </a:r>
          </a:p>
          <a:p>
            <a:pPr lvl="1"/>
            <a:r>
              <a:rPr lang="en-US" dirty="0" smtClean="0"/>
              <a:t>Self-Government</a:t>
            </a:r>
          </a:p>
          <a:p>
            <a:pPr lvl="1"/>
            <a:r>
              <a:rPr lang="en-US" dirty="0" smtClean="0"/>
              <a:t>All men are both free and equal</a:t>
            </a:r>
          </a:p>
          <a:p>
            <a:pPr lvl="1"/>
            <a:r>
              <a:rPr lang="en-US" i="1" dirty="0" smtClean="0"/>
              <a:t>Two Treatises on Government</a:t>
            </a:r>
          </a:p>
          <a:p>
            <a:pPr lvl="1"/>
            <a:r>
              <a:rPr lang="en-US" dirty="0" smtClean="0"/>
              <a:t>Natural Rights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Life, Liberty, and Property;</a:t>
            </a:r>
          </a:p>
          <a:p>
            <a:pPr lvl="2"/>
            <a:r>
              <a:rPr lang="en-US" dirty="0" smtClean="0"/>
              <a:t>Government’s power comes from consent of people;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0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Jean Jacques Rousseau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Social Contract</a:t>
            </a:r>
          </a:p>
          <a:p>
            <a:pPr lvl="1"/>
            <a:r>
              <a:rPr lang="en-US" dirty="0" smtClean="0"/>
              <a:t>Government freely formed by the people;</a:t>
            </a:r>
          </a:p>
          <a:p>
            <a:pPr lvl="1"/>
            <a:r>
              <a:rPr lang="en-US" dirty="0" smtClean="0"/>
              <a:t>“Man is born free, but everywhere he is in chains.”</a:t>
            </a:r>
          </a:p>
          <a:p>
            <a:pPr lvl="1"/>
            <a:r>
              <a:rPr lang="en-US" dirty="0" err="1" smtClean="0"/>
              <a:t>Emilé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Baron de Montesquieu</a:t>
            </a:r>
          </a:p>
          <a:p>
            <a:r>
              <a:rPr lang="en-US" dirty="0" smtClean="0"/>
              <a:t>Advocate of British Constitutional Monarchy;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Separation of Powers</a:t>
            </a:r>
          </a:p>
          <a:p>
            <a:r>
              <a:rPr lang="en-US" i="1" dirty="0" smtClean="0"/>
              <a:t>On the Spirit of the Laws </a:t>
            </a:r>
            <a:r>
              <a:rPr lang="en-US" dirty="0" smtClean="0"/>
              <a:t>- 1748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Philosophes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Reason</a:t>
            </a:r>
            <a:r>
              <a:rPr lang="en-US" dirty="0" smtClean="0"/>
              <a:t> – Truth discovered through reason/logical thinking;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Nature</a:t>
            </a:r>
            <a:r>
              <a:rPr lang="en-US" dirty="0" smtClean="0"/>
              <a:t> – Natural good and reasonable;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Happiness</a:t>
            </a:r>
            <a:r>
              <a:rPr lang="en-US" dirty="0" smtClean="0"/>
              <a:t> – rejected idea that people find joy in the hereafter and urged people to seek well-being on earth;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Progress </a:t>
            </a:r>
            <a:r>
              <a:rPr lang="en-US" dirty="0" smtClean="0"/>
              <a:t>– philosophes stressed society and humankind could improve;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Liberty</a:t>
            </a:r>
            <a:r>
              <a:rPr lang="en-US" dirty="0" smtClean="0"/>
              <a:t> – philosophes called for liberties that the English won in Glorious Revolution and Bill of Rights;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4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“I do not agree with what you have to say, but I will defend to the death your right to say it.”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François Marie </a:t>
            </a:r>
            <a:r>
              <a:rPr lang="en-US" dirty="0" err="1" smtClean="0"/>
              <a:t>Arouet</a:t>
            </a:r>
            <a:endParaRPr lang="en-US" dirty="0" smtClean="0"/>
          </a:p>
          <a:p>
            <a:r>
              <a:rPr lang="en-US" dirty="0" smtClean="0"/>
              <a:t>Published over 70 books;</a:t>
            </a:r>
          </a:p>
          <a:p>
            <a:r>
              <a:rPr lang="en-US" dirty="0" smtClean="0"/>
              <a:t>Sent to jail but never stopped fighting for tolerance, reason, freedom of religious belief, and freedom of speech.</a:t>
            </a:r>
          </a:p>
          <a:p>
            <a:r>
              <a:rPr lang="en-US" dirty="0" smtClean="0"/>
              <a:t>Gadfly;</a:t>
            </a:r>
            <a:endParaRPr lang="en-US" dirty="0"/>
          </a:p>
        </p:txBody>
      </p:sp>
      <p:pic>
        <p:nvPicPr>
          <p:cNvPr id="5" name="Picture 4" descr="Volta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127" y="3518598"/>
            <a:ext cx="2627969" cy="29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5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Cesare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Bonesana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Beccaria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Laws existed to preserve social order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Criticized common abuses of justice;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Speedy trial;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torture;</a:t>
            </a:r>
          </a:p>
          <a:p>
            <a:pPr lvl="1"/>
            <a:r>
              <a:rPr lang="en-US" dirty="0" smtClean="0"/>
              <a:t>Ideas influenced criminal law reformers in Europe and North America;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Adam Smith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Father of Capitalism;</a:t>
            </a:r>
          </a:p>
          <a:p>
            <a:pPr lvl="1"/>
            <a:r>
              <a:rPr lang="en-US" dirty="0" smtClean="0"/>
              <a:t>Wealth of Nations – 1776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Laissez Faire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Invisible Hand;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1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Salons</a:t>
            </a:r>
          </a:p>
          <a:p>
            <a:pPr lvl="1"/>
            <a:r>
              <a:rPr lang="en-US" dirty="0" smtClean="0"/>
              <a:t>Run by Women;</a:t>
            </a:r>
          </a:p>
          <a:p>
            <a:pPr lvl="1"/>
            <a:r>
              <a:rPr lang="en-US" dirty="0" smtClean="0"/>
              <a:t>Spread the Enlightenment Ideas;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Mary Wollstonecraft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Vindication of the Rights of Woman – 1792</a:t>
            </a:r>
          </a:p>
          <a:p>
            <a:pPr lvl="1"/>
            <a:r>
              <a:rPr lang="en-US" dirty="0" smtClean="0"/>
              <a:t>Disagreed with Rousseau that women’s education should be second under mans;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/>
              <a:t>Emilie du </a:t>
            </a:r>
            <a:r>
              <a:rPr lang="en-US" dirty="0" err="1" smtClean="0"/>
              <a:t>Chatelet</a:t>
            </a:r>
            <a:endParaRPr lang="en-US" dirty="0" smtClean="0"/>
          </a:p>
          <a:p>
            <a:pPr lvl="1"/>
            <a:r>
              <a:rPr lang="en-US" dirty="0"/>
              <a:t>Aristocrat – mathematician and physicist;</a:t>
            </a:r>
          </a:p>
          <a:p>
            <a:pPr lvl="1"/>
            <a:r>
              <a:rPr lang="en-US" dirty="0"/>
              <a:t>Translated Newton’s work from Latin into French;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746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Jonathan Swift</a:t>
            </a:r>
          </a:p>
          <a:p>
            <a:pPr lvl="1"/>
            <a:r>
              <a:rPr lang="en-US" dirty="0"/>
              <a:t>Gulliver’s Travels – </a:t>
            </a:r>
            <a:r>
              <a:rPr lang="en-US" dirty="0" smtClean="0"/>
              <a:t>1726</a:t>
            </a:r>
          </a:p>
          <a:p>
            <a:r>
              <a:rPr lang="en-US" dirty="0" smtClean="0"/>
              <a:t>Voltaire;</a:t>
            </a:r>
          </a:p>
          <a:p>
            <a:r>
              <a:rPr lang="en-US" dirty="0" smtClean="0"/>
              <a:t>William Hogarth</a:t>
            </a:r>
          </a:p>
          <a:p>
            <a:pPr lvl="1"/>
            <a:r>
              <a:rPr lang="en-US" i="1" dirty="0" smtClean="0"/>
              <a:t>Canvassing for Votes                             </a:t>
            </a:r>
          </a:p>
          <a:p>
            <a:pPr lvl="1"/>
            <a:r>
              <a:rPr lang="en-US" i="1" dirty="0" err="1" smtClean="0"/>
              <a:t>Candide</a:t>
            </a:r>
            <a:r>
              <a:rPr lang="en-US" i="1" dirty="0" smtClean="0"/>
              <a:t> </a:t>
            </a:r>
            <a:r>
              <a:rPr lang="en-US" dirty="0" smtClean="0"/>
              <a:t>– 1759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Content Placeholder 4" descr="mary wollstonecraf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4" r="5384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xmlns="" val="29643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Legacy of Enlightenment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Challenged ideas;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Scientific method – test everything;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Success of Scientific Revolution  - Reason and Logic can be applied to all things;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Questioning Church and Religion;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83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Enlightenment and Revolution, 1550 - 1789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7160005"/>
              </p:ext>
            </p:extLst>
          </p:nvPr>
        </p:nvGraphicFramePr>
        <p:xfrm>
          <a:off x="799560" y="1352177"/>
          <a:ext cx="7887240" cy="52687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71810"/>
                <a:gridCol w="1971810"/>
                <a:gridCol w="1971810"/>
                <a:gridCol w="197181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Scientific Revolution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Enlightenment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Spread of Ideas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Revolution</a:t>
                      </a:r>
                      <a:endParaRPr lang="en-US" dirty="0"/>
                    </a:p>
                  </a:txBody>
                  <a:tcPr/>
                </a:tc>
              </a:tr>
              <a:tr h="907028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Heliocentric theory challenges geocentric theory.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People try to apply the scientific approach to aspects of society.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Enlightenment ideas appeal</a:t>
                      </a:r>
                      <a:r>
                        <a:rPr lang="en-US" sz="1200" baseline="0" dirty="0" smtClean="0"/>
                        <a:t> to thinkers and artists across Europe.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Enlightenment ideas influence colonists.</a:t>
                      </a:r>
                      <a:endParaRPr lang="en-US" sz="1200" dirty="0"/>
                    </a:p>
                  </a:txBody>
                  <a:tcPr/>
                </a:tc>
              </a:tr>
              <a:tr h="1375854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u"/>
                        <a:tabLst/>
                        <a:defRPr/>
                      </a:pPr>
                      <a:r>
                        <a:rPr lang="en-US" sz="1200" dirty="0" smtClean="0"/>
                        <a:t>Mathematics and observation support heliocentric theory.</a:t>
                      </a:r>
                    </a:p>
                    <a:p>
                      <a:pPr marL="285750" indent="-285750">
                        <a:buFont typeface="Wingdings" charset="2"/>
                        <a:buChar char="u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u"/>
                        <a:tabLst/>
                        <a:defRPr/>
                      </a:pPr>
                      <a:r>
                        <a:rPr lang="en-US" sz="1200" dirty="0" smtClean="0"/>
                        <a:t>Political scientists propose new ideas about government.</a:t>
                      </a:r>
                    </a:p>
                    <a:p>
                      <a:pPr marL="285750" indent="-285750">
                        <a:buFont typeface="Wingdings" charset="2"/>
                        <a:buChar char="u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Salons help spread Enlightenment thinking.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Britain taxes</a:t>
                      </a:r>
                      <a:r>
                        <a:rPr lang="en-US" sz="1200" baseline="0" dirty="0" smtClean="0"/>
                        <a:t> colonies after French and Indian War.</a:t>
                      </a:r>
                      <a:endParaRPr lang="en-US" sz="1200" dirty="0"/>
                    </a:p>
                  </a:txBody>
                  <a:tcPr/>
                </a:tc>
              </a:tr>
              <a:tr h="1158614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u"/>
                        <a:tabLst/>
                        <a:defRPr/>
                      </a:pPr>
                      <a:r>
                        <a:rPr lang="en-US" sz="1200" dirty="0" smtClean="0"/>
                        <a:t>Scientific method develops.</a:t>
                      </a:r>
                    </a:p>
                    <a:p>
                      <a:pPr marL="285750" indent="-285750">
                        <a:buFont typeface="Wingdings" charset="2"/>
                        <a:buChar char="u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u"/>
                        <a:tabLst/>
                        <a:defRPr/>
                      </a:pPr>
                      <a:r>
                        <a:rPr lang="en-US" sz="1200" dirty="0" smtClean="0"/>
                        <a:t>Philosophes advocate the use of reason to discover truths.</a:t>
                      </a:r>
                    </a:p>
                    <a:p>
                      <a:pPr marL="285750" indent="-285750">
                        <a:buFont typeface="Wingdings" charset="2"/>
                        <a:buChar char="u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Ideas spread to literate middle class.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Colonists denounce taxation without representation.</a:t>
                      </a:r>
                      <a:endParaRPr lang="en-US" sz="1200" dirty="0"/>
                    </a:p>
                  </a:txBody>
                  <a:tcPr/>
                </a:tc>
              </a:tr>
              <a:tr h="1187222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u"/>
                        <a:tabLst/>
                        <a:defRPr/>
                      </a:pPr>
                      <a:r>
                        <a:rPr lang="en-US" sz="1200" dirty="0" smtClean="0"/>
                        <a:t>Scientists make discoveries in many fields</a:t>
                      </a:r>
                    </a:p>
                    <a:p>
                      <a:pPr marL="285750" indent="-285750">
                        <a:buFont typeface="Wingdings" charset="2"/>
                        <a:buChar char="u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u"/>
                        <a:tabLst/>
                        <a:defRPr/>
                      </a:pPr>
                      <a:r>
                        <a:rPr lang="en-US" sz="1200" dirty="0" smtClean="0"/>
                        <a:t>Philosophes address social issues through 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Enlightened</a:t>
                      </a:r>
                      <a:r>
                        <a:rPr lang="en-US" sz="1200" baseline="0" dirty="0" smtClean="0"/>
                        <a:t> despots attempt reforms.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u"/>
                      </a:pPr>
                      <a:r>
                        <a:rPr lang="en-US" sz="1200" dirty="0" smtClean="0"/>
                        <a:t>War begins in Lexington and Concord.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02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 and Napoleon, 1789-1815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Economics – Economic and social inequalities in the Old Regime helped cause the French Revolution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600" dirty="0" smtClean="0"/>
              <a:t>The revolutionary government of France made reforms but also used terror and violence to retain power.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Napoleon Bonaparte, a military genius, seized power in France and made himself emperor.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Napoleon’s conquests aroused nationalistic feelings across Europe and contributed to his downfall.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6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Ivan the Terrible, 1533 </a:t>
            </a:r>
            <a:r>
              <a:rPr lang="en-US" dirty="0" smtClean="0"/>
              <a:t>– fought against boyars (landowning nobles);</a:t>
            </a:r>
          </a:p>
          <a:p>
            <a:pPr lvl="1"/>
            <a:r>
              <a:rPr lang="en-US" dirty="0" smtClean="0"/>
              <a:t>Added lands,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Gave Russia a code of laws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Ending reign with violence; “Bad Period;”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Romanov Dynasty – Peter the Great</a:t>
            </a:r>
          </a:p>
          <a:p>
            <a:pPr marL="742950" lvl="2" indent="-342900"/>
            <a:r>
              <a:rPr lang="en-US" dirty="0" smtClean="0"/>
              <a:t>Russia is a land of boyar and serfs – Mongol rule cut Russia off from Renaissance and Age of Exploration;</a:t>
            </a:r>
          </a:p>
          <a:p>
            <a:pPr marL="742950" lvl="2" indent="-342900"/>
            <a:r>
              <a:rPr lang="en-US" dirty="0" smtClean="0"/>
              <a:t>Russian Eastern Orthodox Religion </a:t>
            </a:r>
            <a:r>
              <a:rPr lang="en-US" dirty="0" err="1" smtClean="0"/>
              <a:t>vs</a:t>
            </a:r>
            <a:r>
              <a:rPr lang="en-US" dirty="0" smtClean="0"/>
              <a:t> Catholic or Protestant;</a:t>
            </a:r>
          </a:p>
          <a:p>
            <a:pPr marL="742950" lvl="2" indent="-342900"/>
            <a:r>
              <a:rPr lang="en-US" dirty="0" smtClean="0"/>
              <a:t>Peter visits the west in 1697—first Czar to travel to the West and tried to implement reforms;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4784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Ancien</a:t>
            </a:r>
            <a:r>
              <a:rPr lang="en-US" sz="3200" dirty="0" smtClean="0"/>
              <a:t> Regime - </a:t>
            </a:r>
            <a:r>
              <a:rPr lang="en-US" sz="3200" dirty="0"/>
              <a:t>Estates – Social Classes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Estate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Clergy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about 1 % of population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owned 10% of 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Provided education and relief services to poor;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Second Estate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Nobility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about 2% of population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owned 20% of 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paid almost no taxes;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Third Estate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Everyone else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97% of population;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Several economic groups made up the third estate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Bourgeoisie (middle class),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Urban Workers,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Peasants</a:t>
            </a:r>
          </a:p>
          <a:p>
            <a:pPr marL="800100" lvl="3" indent="-342900"/>
            <a:r>
              <a:rPr lang="en-US" sz="2600" dirty="0">
                <a:solidFill>
                  <a:srgbClr val="FF0000"/>
                </a:solidFill>
              </a:rPr>
              <a:t>Heavily </a:t>
            </a:r>
            <a:r>
              <a:rPr lang="en-US" sz="2600" dirty="0" smtClean="0">
                <a:solidFill>
                  <a:srgbClr val="FF0000"/>
                </a:solidFill>
              </a:rPr>
              <a:t>taxed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4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Enlightenment Ideas</a:t>
            </a:r>
          </a:p>
          <a:p>
            <a:pPr lvl="1"/>
            <a:r>
              <a:rPr lang="en-US" dirty="0" smtClean="0"/>
              <a:t>Rousseau, Montesquieu, Locke, and Voltaire;</a:t>
            </a:r>
          </a:p>
          <a:p>
            <a:pPr lvl="1"/>
            <a:r>
              <a:rPr lang="en-US" dirty="0" smtClean="0"/>
              <a:t>Success of American Revolution;</a:t>
            </a:r>
          </a:p>
          <a:p>
            <a:pPr lvl="1"/>
            <a:r>
              <a:rPr lang="en-US" dirty="0" smtClean="0"/>
              <a:t>Liberty, Equality, Fraternity;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Economic Troubles</a:t>
            </a:r>
          </a:p>
          <a:p>
            <a:pPr lvl="1"/>
            <a:r>
              <a:rPr lang="en-US" dirty="0" smtClean="0"/>
              <a:t>Heavy Tax Burden;</a:t>
            </a:r>
          </a:p>
          <a:p>
            <a:pPr lvl="1"/>
            <a:r>
              <a:rPr lang="en-US" dirty="0" smtClean="0"/>
              <a:t>Bad weather – Crop Failures;</a:t>
            </a:r>
          </a:p>
          <a:p>
            <a:pPr lvl="1"/>
            <a:r>
              <a:rPr lang="en-US" dirty="0" smtClean="0"/>
              <a:t>High Cost of Living;</a:t>
            </a:r>
          </a:p>
          <a:p>
            <a:pPr lvl="1"/>
            <a:r>
              <a:rPr lang="en-US" dirty="0" smtClean="0"/>
              <a:t>Shortage of grain – bread;</a:t>
            </a:r>
          </a:p>
          <a:p>
            <a:pPr lvl="1"/>
            <a:r>
              <a:rPr lang="en-US" dirty="0" smtClean="0"/>
              <a:t>People facing starvation;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Excessive </a:t>
            </a:r>
            <a:r>
              <a:rPr lang="en-US" dirty="0" smtClean="0">
                <a:solidFill>
                  <a:srgbClr val="FF0000"/>
                </a:solidFill>
              </a:rPr>
              <a:t>Debt</a:t>
            </a:r>
          </a:p>
          <a:p>
            <a:pPr lvl="1"/>
            <a:r>
              <a:rPr lang="en-US" dirty="0" smtClean="0"/>
              <a:t>Supporting the Americans in the Revolution;</a:t>
            </a:r>
          </a:p>
          <a:p>
            <a:pPr lvl="1"/>
            <a:r>
              <a:rPr lang="en-US" dirty="0" smtClean="0"/>
              <a:t>Excessive spending by Louis XVI and Marie Antoinette;</a:t>
            </a:r>
          </a:p>
          <a:p>
            <a:pPr lvl="1"/>
            <a:r>
              <a:rPr lang="en-US" dirty="0" smtClean="0"/>
              <a:t>Inherited debt from previous kings (Louis XIV)</a:t>
            </a:r>
          </a:p>
          <a:p>
            <a:pPr lvl="1"/>
            <a:r>
              <a:rPr lang="en-US" dirty="0" smtClean="0"/>
              <a:t>Versailles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Weak </a:t>
            </a:r>
            <a:r>
              <a:rPr lang="en-US" dirty="0" smtClean="0">
                <a:solidFill>
                  <a:srgbClr val="FF0000"/>
                </a:solidFill>
              </a:rPr>
              <a:t>Leadership</a:t>
            </a:r>
          </a:p>
          <a:p>
            <a:pPr lvl="1"/>
            <a:r>
              <a:rPr lang="en-US" dirty="0" smtClean="0"/>
              <a:t>Louis XVI was indecisive leaders;</a:t>
            </a:r>
          </a:p>
          <a:p>
            <a:pPr lvl="1"/>
            <a:r>
              <a:rPr lang="en-US" dirty="0" smtClean="0"/>
              <a:t>Let things drift and did not pay attention to his advisors;</a:t>
            </a:r>
          </a:p>
          <a:p>
            <a:pPr lvl="1"/>
            <a:r>
              <a:rPr lang="en-US" dirty="0" smtClean="0"/>
              <a:t>Marie Antoinette disliked by French – Austrian – “Madame Deficit.;”</a:t>
            </a:r>
          </a:p>
          <a:p>
            <a:pPr lvl="1"/>
            <a:r>
              <a:rPr lang="en-US" dirty="0" smtClean="0"/>
              <a:t>Did not cut expenses;</a:t>
            </a:r>
          </a:p>
          <a:p>
            <a:pPr lvl="1"/>
            <a:r>
              <a:rPr lang="en-US" dirty="0" smtClean="0"/>
              <a:t>Imposed more taxes on already over taxed third estate;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6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25463" indent="-525463">
              <a:buClr>
                <a:srgbClr val="DC0000"/>
              </a:buClr>
              <a:buFont typeface="Monarchbats" charset="0"/>
              <a:buChar char="a"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Urban Commoner</a:t>
            </a:r>
            <a:r>
              <a:rPr lang="ja-JP" alt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b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Budget:</a:t>
            </a:r>
          </a:p>
          <a:p>
            <a:pPr marL="1082675" lvl="1" indent="-274638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Food        80%</a:t>
            </a:r>
          </a:p>
          <a:p>
            <a:pPr marL="1082675" lvl="1" indent="-274638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Rent        25%</a:t>
            </a:r>
          </a:p>
          <a:p>
            <a:pPr marL="1082675" lvl="1" indent="-274638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Tithe       10%</a:t>
            </a:r>
          </a:p>
          <a:p>
            <a:pPr marL="1082675" lvl="1" indent="-274638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Taxes      35%</a:t>
            </a:r>
          </a:p>
          <a:p>
            <a:pPr marL="1082675" lvl="1" indent="-274638">
              <a:buFontTx/>
              <a:buChar char="–"/>
            </a:pPr>
            <a:r>
              <a:rPr lang="en-US" sz="2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Clothing   20%</a:t>
            </a:r>
          </a:p>
          <a:p>
            <a:pPr marL="1082675" lvl="1" indent="-274638">
              <a:buFontTx/>
              <a:buChar char="–"/>
            </a:pPr>
            <a:r>
              <a:rPr lang="en-US" sz="2000" dirty="0">
                <a:solidFill>
                  <a:srgbClr val="E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TOTAL   170%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7525" indent="-517525">
              <a:buClr>
                <a:srgbClr val="DC0000"/>
              </a:buClr>
              <a:buFont typeface="Monarchbats" charset="0"/>
              <a:buChar char="a"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King</a:t>
            </a:r>
            <a:r>
              <a:rPr lang="ja-JP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 Budget:</a:t>
            </a:r>
          </a:p>
          <a:p>
            <a:pPr marL="1036638" lvl="1" indent="-290513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Interest     50%</a:t>
            </a:r>
          </a:p>
          <a:p>
            <a:pPr marL="1036638" lvl="1" indent="-290513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Army           25%</a:t>
            </a:r>
          </a:p>
          <a:p>
            <a:pPr marL="1036638" lvl="1" indent="-290513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Versailles    25%</a:t>
            </a:r>
          </a:p>
          <a:p>
            <a:pPr marL="1036638" lvl="1" indent="-290513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Coronation   10%</a:t>
            </a:r>
          </a:p>
          <a:p>
            <a:pPr marL="1036638" lvl="1" indent="-290513">
              <a:buFontTx/>
              <a:buChar char="–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Loans           25%</a:t>
            </a:r>
          </a:p>
          <a:p>
            <a:pPr marL="1036638" lvl="1" indent="-290513">
              <a:buFontTx/>
              <a:buChar char="–"/>
            </a:pPr>
            <a:r>
              <a:rPr lang="en-US" sz="2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Admin.         25%</a:t>
            </a:r>
          </a:p>
          <a:p>
            <a:pPr marL="1036638" lvl="1" indent="-290513">
              <a:buFontTx/>
              <a:buChar char="–"/>
            </a:pPr>
            <a:r>
              <a:rPr lang="en-US" sz="2000" dirty="0">
                <a:solidFill>
                  <a:srgbClr val="E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TOTAL       160%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8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Estates General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Clergy – 1 vote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Nobles – 1 vote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Third Estate – 1 vote</a:t>
            </a:r>
          </a:p>
          <a:p>
            <a:r>
              <a:rPr lang="en-US" dirty="0" smtClean="0"/>
              <a:t>The Clergy and Nobles sided together for all votes against Third Estate;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Emmanuel-Joseph </a:t>
            </a:r>
            <a:r>
              <a:rPr lang="en-US" dirty="0" err="1" smtClean="0">
                <a:solidFill>
                  <a:srgbClr val="FF0000"/>
                </a:solidFill>
              </a:rPr>
              <a:t>Seiyès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dirty="0" smtClean="0"/>
              <a:t>Dramatic speech to the Estates General </a:t>
            </a:r>
            <a:r>
              <a:rPr lang="en-US" dirty="0" smtClean="0">
                <a:solidFill>
                  <a:srgbClr val="FF0000"/>
                </a:solidFill>
              </a:rPr>
              <a:t>“Who is the Third Estate?  Everything!”</a:t>
            </a:r>
          </a:p>
          <a:p>
            <a:r>
              <a:rPr lang="en-US" dirty="0" smtClean="0"/>
              <a:t>Suggested Third Estates delegates name themselves the National Assembly – pass laws and reforms;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3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905000" y="1752600"/>
            <a:ext cx="5486400" cy="4114800"/>
          </a:xfrm>
          <a:prstGeom prst="triangle">
            <a:avLst>
              <a:gd name="adj" fmla="val 50000"/>
            </a:avLst>
          </a:prstGeom>
          <a:solidFill>
            <a:srgbClr val="FF9F9F"/>
          </a:solidFill>
          <a:ln w="5715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0">
              <a:latin typeface="Times New Roman" charset="0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4267200" y="2743200"/>
            <a:ext cx="1235075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648200" y="2209800"/>
            <a:ext cx="549275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00488" y="4121150"/>
            <a:ext cx="1790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Commoners</a:t>
            </a:r>
          </a:p>
          <a:p>
            <a:r>
              <a:rPr lang="en-US" sz="2400" i="1">
                <a:solidFill>
                  <a:srgbClr val="272775"/>
                </a:solidFill>
              </a:rPr>
              <a:t>3rd Estate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727700" y="2133600"/>
            <a:ext cx="1635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Aristocracy</a:t>
            </a:r>
          </a:p>
          <a:p>
            <a:r>
              <a:rPr lang="en-US" sz="2000" i="1">
                <a:solidFill>
                  <a:srgbClr val="EC0000"/>
                </a:solidFill>
              </a:rPr>
              <a:t>2nd Estate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203825" y="1454150"/>
            <a:ext cx="1495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Clergy</a:t>
            </a:r>
          </a:p>
          <a:p>
            <a:r>
              <a:rPr lang="en-US" sz="2000" i="1">
                <a:solidFill>
                  <a:srgbClr val="EC0000"/>
                </a:solidFill>
              </a:rPr>
              <a:t>1st Estate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4953000" y="1752600"/>
            <a:ext cx="549275" cy="274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19200" y="225425"/>
            <a:ext cx="6711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2042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lackChancery" charset="0"/>
              </a:rPr>
              <a:t>The Suggested Voting Pattern:</a:t>
            </a:r>
            <a:b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lackChancery" charset="0"/>
              </a:rPr>
            </a:b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lackChancery" charset="0"/>
              </a:rPr>
              <a:t>Voting by Estates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344738" y="1698625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344738" y="22939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362200" y="351313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4953000" y="2438400"/>
            <a:ext cx="754063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838200" y="59436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2042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0">
                <a:effectLst>
                  <a:outerShdw blurRad="38100" dist="38100" dir="2700000" algn="tl">
                    <a:srgbClr val="DDDDDD"/>
                  </a:outerShdw>
                </a:effectLst>
              </a:rPr>
              <a:t>Louis XIV insisted that </a:t>
            </a:r>
            <a:r>
              <a:rPr lang="en-US" sz="2200" b="0" i="1">
                <a:effectLst>
                  <a:outerShdw blurRad="38100" dist="38100" dir="2700000" algn="tl">
                    <a:srgbClr val="DDDDDD"/>
                  </a:outerShdw>
                </a:effectLst>
              </a:rPr>
              <a:t>the ancient distinction of the three orders be conserved in its entirety.</a:t>
            </a:r>
          </a:p>
        </p:txBody>
      </p:sp>
    </p:spTree>
    <p:extLst>
      <p:ext uri="{BB962C8B-B14F-4D97-AF65-F5344CB8AC3E}">
        <p14:creationId xmlns:p14="http://schemas.microsoft.com/office/powerpoint/2010/main" xmlns="" val="12106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Tennis Court Oath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Storming the Bastille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June 17, 1789 – </a:t>
            </a:r>
            <a:r>
              <a:rPr lang="en-US" dirty="0" smtClean="0">
                <a:solidFill>
                  <a:srgbClr val="FF0000"/>
                </a:solidFill>
              </a:rPr>
              <a:t>Third Estate vote to establish National Assembly</a:t>
            </a:r>
            <a:r>
              <a:rPr lang="en-US" dirty="0" smtClean="0"/>
              <a:t>;</a:t>
            </a:r>
          </a:p>
          <a:p>
            <a:r>
              <a:rPr lang="en-US" dirty="0" smtClean="0"/>
              <a:t>Three days later, they are locked out of their room;</a:t>
            </a:r>
          </a:p>
          <a:p>
            <a:r>
              <a:rPr lang="en-US" dirty="0" smtClean="0"/>
              <a:t>They break into an indoor tennis court, and </a:t>
            </a:r>
            <a:r>
              <a:rPr lang="en-US" dirty="0" smtClean="0">
                <a:solidFill>
                  <a:srgbClr val="FF0000"/>
                </a:solidFill>
              </a:rPr>
              <a:t>pledge to stay until they draw up a new constitution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This pledge is known as, “The Tennis Court Oath.”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Rumors flew that Louis was going to use military force to dismiss National Assembly;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July 14, 1789</a:t>
            </a:r>
            <a:r>
              <a:rPr lang="en-US" dirty="0" smtClean="0"/>
              <a:t>, a mob looking for guns and ammunition storms the Bastille prison.</a:t>
            </a:r>
          </a:p>
          <a:p>
            <a:r>
              <a:rPr lang="en-US" dirty="0" smtClean="0"/>
              <a:t>They seize control, free the 7 prisoners, and tear the building down;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Fall of the Bastille – start of the French Revolution;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4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Tennis Court Oath</a:t>
            </a:r>
            <a:endParaRPr lang="en-US" dirty="0"/>
          </a:p>
        </p:txBody>
      </p:sp>
      <p:pic>
        <p:nvPicPr>
          <p:cNvPr id="7" name="Content Placeholder 6" descr="Tennis Court Oat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126" r="-11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58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the summer of 1789, a rumor that nobles were going to hire outlaws to terrorize peasants spread in the countryside;</a:t>
            </a:r>
          </a:p>
          <a:p>
            <a:r>
              <a:rPr lang="en-US" dirty="0" smtClean="0"/>
              <a:t>Peasants armed themselves and broke into nobles’ manners and destroyed the old legal papers that bound them to pay feudal dues or burned down manors.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October, 1789, thousands of Parisian women rioted over rising cost of bread</a:t>
            </a:r>
            <a:r>
              <a:rPr lang="en-US" dirty="0" smtClean="0"/>
              <a:t>;</a:t>
            </a:r>
          </a:p>
          <a:p>
            <a:r>
              <a:rPr lang="en-US" dirty="0" smtClean="0"/>
              <a:t>Armed with knives and axes, they </a:t>
            </a:r>
            <a:r>
              <a:rPr lang="en-US" dirty="0" smtClean="0">
                <a:solidFill>
                  <a:srgbClr val="FF0000"/>
                </a:solidFill>
              </a:rPr>
              <a:t>marched to Versailles, killed the guards, and stormed the palace.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 demanded the King and Queen to return to Paris;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8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 Reforms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Swept away feudal privilege – all estates equal;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Declaration of the Rights of Man and of the Citizen.</a:t>
            </a:r>
          </a:p>
          <a:p>
            <a:pPr lvl="1"/>
            <a:r>
              <a:rPr lang="en-US" dirty="0" smtClean="0"/>
              <a:t>All men are born and remain free and equal in rights</a:t>
            </a:r>
          </a:p>
          <a:p>
            <a:pPr lvl="1"/>
            <a:r>
              <a:rPr lang="en-US" dirty="0" smtClean="0"/>
              <a:t>Liberty, property, security, and resistance to oppression;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Equal justice, freedom of speech and freedom of religion</a:t>
            </a:r>
            <a:r>
              <a:rPr lang="en-US" dirty="0" smtClean="0"/>
              <a:t>;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Liberty, Equality, and Fraternity;</a:t>
            </a:r>
          </a:p>
          <a:p>
            <a:r>
              <a:rPr lang="en-US" dirty="0" smtClean="0"/>
              <a:t>State Controlled Church;</a:t>
            </a:r>
          </a:p>
          <a:p>
            <a:pPr lvl="1"/>
            <a:r>
              <a:rPr lang="en-US" dirty="0"/>
              <a:t>Assembly took over Church lands; church priests elected and paid as state officials;</a:t>
            </a:r>
          </a:p>
          <a:p>
            <a:pPr lvl="1"/>
            <a:r>
              <a:rPr lang="en-US" dirty="0"/>
              <a:t>Church lost land and political independence;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Louis XVI and Marie Antoinette try to flee – recognized near the border and returned as traitors;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694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Develop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Arguments over new constitution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Limited Monarchy – 1791</a:t>
            </a:r>
          </a:p>
          <a:p>
            <a:pPr lvl="1"/>
            <a:r>
              <a:rPr lang="en-US" dirty="0" smtClean="0"/>
              <a:t>Legislative Assembly – create laws, approve or reject declarations of war; king had executive power to enforce laws;</a:t>
            </a:r>
          </a:p>
          <a:p>
            <a:pPr lvl="1"/>
            <a:r>
              <a:rPr lang="en-US" dirty="0" smtClean="0"/>
              <a:t>Different factions split France;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Émigrés </a:t>
            </a:r>
            <a:r>
              <a:rPr lang="en-US" dirty="0" smtClean="0"/>
              <a:t>– nobles and other – fled France to try to undo Revolution and restore Old Regime.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Sans-Culottes </a:t>
            </a:r>
            <a:r>
              <a:rPr lang="en-US" dirty="0" smtClean="0"/>
              <a:t>– working class – didn’t wear fancy knee-length pants – didn’t have regular role in assembly – used ways to exert their influence.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7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the Great’s Westernization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Brought Russian Orthodox Church under state control, Holy Synod runs church under his direction;</a:t>
            </a:r>
          </a:p>
          <a:p>
            <a:r>
              <a:rPr lang="en-US" dirty="0" smtClean="0"/>
              <a:t>Reduced powers of great landowners;</a:t>
            </a:r>
          </a:p>
          <a:p>
            <a:r>
              <a:rPr lang="en-US" dirty="0" smtClean="0"/>
              <a:t>Modernized army by hiring European officers who trained soldiers with European tactics and weapons;</a:t>
            </a:r>
          </a:p>
          <a:p>
            <a:r>
              <a:rPr lang="en-US" dirty="0" smtClean="0"/>
              <a:t>Imposed heavy taxes to fund new army;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9769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Execution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France at War</a:t>
            </a:r>
          </a:p>
          <a:p>
            <a:pPr lvl="1"/>
            <a:r>
              <a:rPr lang="en-US" dirty="0" smtClean="0"/>
              <a:t>Monarchs and nobles in Europe are afraid the ideas of the French Revolution will spread to their countries.</a:t>
            </a:r>
          </a:p>
          <a:p>
            <a:pPr lvl="1"/>
            <a:r>
              <a:rPr lang="en-US" dirty="0" smtClean="0"/>
              <a:t>Austria and Prussia urge French to restore Louis to position of Absolute Monarch </a:t>
            </a:r>
          </a:p>
          <a:p>
            <a:pPr lvl="1"/>
            <a:r>
              <a:rPr lang="en-US" dirty="0" smtClean="0"/>
              <a:t> French Legislative Assembly declares war on Aust</a:t>
            </a:r>
            <a:r>
              <a:rPr lang="en-US" dirty="0"/>
              <a:t>ria and Prussia</a:t>
            </a:r>
            <a:r>
              <a:rPr lang="en-US" dirty="0" smtClean="0"/>
              <a:t> in April 1792.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Prussian forces advancing on Paris threatened to destroy Paris if revolutionaries harmed royal family.</a:t>
            </a:r>
          </a:p>
          <a:p>
            <a:r>
              <a:rPr lang="en-US" dirty="0" smtClean="0"/>
              <a:t>August 10, 20,000 storm the palace and imprison Louis, Marie Antoinette and their children.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September Massacres</a:t>
            </a:r>
          </a:p>
          <a:p>
            <a:pPr lvl="1"/>
            <a:r>
              <a:rPr lang="en-US" dirty="0" smtClean="0"/>
              <a:t>Fearing supporters of the king would break out of prison and take control of the city, </a:t>
            </a:r>
            <a:r>
              <a:rPr lang="en-US" dirty="0" smtClean="0">
                <a:solidFill>
                  <a:srgbClr val="FF0000"/>
                </a:solidFill>
              </a:rPr>
              <a:t>mobs raided prisons, murdering over 1,000 prisoners.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326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Legislative Assembly set aside the Constitution of 1791, deposed the king, dissolved the assembly, called for election of a new legislature.</a:t>
            </a:r>
          </a:p>
          <a:p>
            <a:r>
              <a:rPr lang="en-US" dirty="0" smtClean="0"/>
              <a:t>New body, National Convention takes office on September 21.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abolished monarchy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Declares France a republic;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Adult male citizens get right to vote and hold office;</a:t>
            </a:r>
          </a:p>
          <a:p>
            <a:r>
              <a:rPr lang="en-US" dirty="0" smtClean="0"/>
              <a:t>Women were not given the right to vote;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4675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Jacobins take control – </a:t>
            </a:r>
            <a:r>
              <a:rPr lang="en-US" dirty="0" smtClean="0">
                <a:solidFill>
                  <a:srgbClr val="FF0000"/>
                </a:solidFill>
              </a:rPr>
              <a:t>Jean-Paul Marat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Marat – newspaper called </a:t>
            </a:r>
            <a:r>
              <a:rPr lang="en-US" i="1" dirty="0" err="1" smtClean="0"/>
              <a:t>L’Ami</a:t>
            </a:r>
            <a:r>
              <a:rPr lang="en-US" i="1" dirty="0" smtClean="0"/>
              <a:t> du </a:t>
            </a:r>
            <a:r>
              <a:rPr lang="en-US" i="1" dirty="0" err="1" smtClean="0"/>
              <a:t>Peuple</a:t>
            </a:r>
            <a:r>
              <a:rPr lang="en-US" i="1" dirty="0"/>
              <a:t> </a:t>
            </a:r>
            <a:r>
              <a:rPr lang="en-US" dirty="0" smtClean="0"/>
              <a:t>(Friend of the People) </a:t>
            </a:r>
            <a:r>
              <a:rPr lang="en-US" dirty="0" smtClean="0">
                <a:solidFill>
                  <a:srgbClr val="FF0000"/>
                </a:solidFill>
              </a:rPr>
              <a:t>wrote editorials </a:t>
            </a:r>
            <a:r>
              <a:rPr lang="en-US" dirty="0" smtClean="0"/>
              <a:t>about death to those who supported the king;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Georges Danton</a:t>
            </a:r>
            <a:r>
              <a:rPr lang="en-US" dirty="0" smtClean="0"/>
              <a:t>, lawyer, talented and passionate speaker – devoted to rights of the poor of Paris;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National Convention reduced Louis XVI from a king to a common citizen and prisoner.</a:t>
            </a:r>
          </a:p>
          <a:p>
            <a:r>
              <a:rPr lang="en-US" dirty="0" smtClean="0"/>
              <a:t>Radical Jacobins tries Louis for treason and sentences him to death by a close vote;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Louis is guillotined on January 21, 1793;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60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France won stunning </a:t>
            </a:r>
            <a:r>
              <a:rPr lang="en-US" dirty="0" err="1" smtClean="0">
                <a:solidFill>
                  <a:srgbClr val="FF0000"/>
                </a:solidFill>
              </a:rPr>
              <a:t>victorys</a:t>
            </a:r>
            <a:r>
              <a:rPr lang="en-US" dirty="0" smtClean="0">
                <a:solidFill>
                  <a:srgbClr val="FF0000"/>
                </a:solidFill>
              </a:rPr>
              <a:t> against Austria and Prussia</a:t>
            </a:r>
            <a:r>
              <a:rPr lang="en-US" dirty="0" smtClean="0"/>
              <a:t> at the Battle of </a:t>
            </a:r>
            <a:r>
              <a:rPr lang="en-US" dirty="0" err="1" smtClean="0"/>
              <a:t>Valmy</a:t>
            </a:r>
            <a:r>
              <a:rPr lang="en-US" dirty="0" smtClean="0"/>
              <a:t>;</a:t>
            </a:r>
          </a:p>
          <a:p>
            <a:r>
              <a:rPr lang="en-US" dirty="0" smtClean="0"/>
              <a:t>Great Britain, Holland, and Spain joined forces against France as well;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 orders draft of 300,000 French citizens between 18-40;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1794, French Army is 800,000 </a:t>
            </a:r>
            <a:r>
              <a:rPr lang="en-US" dirty="0" smtClean="0"/>
              <a:t>large and includes women;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653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Maximilien</a:t>
            </a:r>
            <a:r>
              <a:rPr lang="en-US" dirty="0" smtClean="0">
                <a:solidFill>
                  <a:srgbClr val="FF0000"/>
                </a:solidFill>
              </a:rPr>
              <a:t> Robespierre Assumes Control in early 1793;</a:t>
            </a:r>
          </a:p>
          <a:p>
            <a:r>
              <a:rPr lang="en-US" dirty="0" smtClean="0"/>
              <a:t>Robespierre set out to build a “republic of virtue” by wiping out France’s past.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Change calendar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Closed churches;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Robespierre head of the Committee of Public Safety;</a:t>
            </a:r>
          </a:p>
          <a:p>
            <a:r>
              <a:rPr lang="en-US" dirty="0" smtClean="0"/>
              <a:t>Governs France as a dictator;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Period of his reign – Reign of Terror</a:t>
            </a:r>
          </a:p>
          <a:p>
            <a:r>
              <a:rPr lang="en-US" dirty="0" smtClean="0"/>
              <a:t>The Committee of Public Safety – protect the Revolution from enemies;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0963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Reign of Terror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“Enemies” tried in morning and guillotined in the afternoon;</a:t>
            </a:r>
          </a:p>
          <a:p>
            <a:r>
              <a:rPr lang="en-US" dirty="0" smtClean="0"/>
              <a:t>Justified terror saying it enabled French citizens to be true to the ideals of the Revolution;</a:t>
            </a:r>
          </a:p>
          <a:p>
            <a:r>
              <a:rPr lang="en-US" dirty="0" smtClean="0"/>
              <a:t>Many revolutionaries were tried and executed for being less radical than Robespierre;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Georges Danton executed;</a:t>
            </a:r>
          </a:p>
          <a:p>
            <a:r>
              <a:rPr lang="en-US" dirty="0" smtClean="0"/>
              <a:t>Marie Antoinette executed;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40,000 executed during Terror;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85% were peasants or members of the urban poor or middle class – Third Estate;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5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July, 1794, some members of the National Convention turned on </a:t>
            </a:r>
            <a:r>
              <a:rPr lang="en-US" dirty="0" smtClean="0">
                <a:solidFill>
                  <a:srgbClr val="FF0000"/>
                </a:solidFill>
              </a:rPr>
              <a:t>Robespierre, arrested, tried and he is sent to the guillotine;</a:t>
            </a:r>
          </a:p>
          <a:p>
            <a:r>
              <a:rPr lang="en-US" dirty="0" smtClean="0"/>
              <a:t>People were tired of the terror, going prices for bread;</a:t>
            </a:r>
          </a:p>
          <a:p>
            <a:r>
              <a:rPr lang="en-US" dirty="0" smtClean="0"/>
              <a:t>In 1795 moderate leaders in National Convention draft a new government – third since 1789;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Places </a:t>
            </a:r>
            <a:r>
              <a:rPr lang="en-US" dirty="0" smtClean="0">
                <a:solidFill>
                  <a:srgbClr val="FF0000"/>
                </a:solidFill>
              </a:rPr>
              <a:t>power in hands of middle class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Government has a two-house legislature, and a 5 man executive body – The Directory;</a:t>
            </a:r>
          </a:p>
          <a:p>
            <a:r>
              <a:rPr lang="en-US" dirty="0" smtClean="0"/>
              <a:t>This gave the country a period of order;</a:t>
            </a:r>
          </a:p>
          <a:p>
            <a:r>
              <a:rPr lang="en-US" dirty="0" smtClean="0"/>
              <a:t>General commanding France’s armies – Napoleon Bonaparte;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390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Napoleon Bonaparte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Napoleon, from Corsica, 5’4” tall;</a:t>
            </a:r>
          </a:p>
          <a:p>
            <a:r>
              <a:rPr lang="en-US" dirty="0" smtClean="0"/>
              <a:t>Recognized as military genius;</a:t>
            </a:r>
          </a:p>
          <a:p>
            <a:r>
              <a:rPr lang="en-US" dirty="0" smtClean="0"/>
              <a:t>When royalist rebels marched on National Convention in 1795, </a:t>
            </a:r>
            <a:r>
              <a:rPr lang="en-US" dirty="0" smtClean="0">
                <a:solidFill>
                  <a:srgbClr val="FF0000"/>
                </a:solidFill>
              </a:rPr>
              <a:t>Napoleon</a:t>
            </a:r>
            <a:r>
              <a:rPr lang="en-US" dirty="0" smtClean="0"/>
              <a:t> was told to </a:t>
            </a:r>
            <a:r>
              <a:rPr lang="en-US" dirty="0" smtClean="0">
                <a:solidFill>
                  <a:srgbClr val="FF0000"/>
                </a:solidFill>
              </a:rPr>
              <a:t>defend delegates</a:t>
            </a:r>
            <a:r>
              <a:rPr lang="en-US" dirty="0" smtClean="0"/>
              <a:t>, and he did, and they fled, making him </a:t>
            </a:r>
            <a:r>
              <a:rPr lang="en-US" dirty="0" smtClean="0">
                <a:solidFill>
                  <a:srgbClr val="FF0000"/>
                </a:solidFill>
              </a:rPr>
              <a:t>the savior of the French Republic;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1796 the Directory appointed </a:t>
            </a:r>
            <a:r>
              <a:rPr lang="en-US" dirty="0" smtClean="0">
                <a:solidFill>
                  <a:srgbClr val="FF0000"/>
                </a:solidFill>
              </a:rPr>
              <a:t>Napoleon to lead the French army </a:t>
            </a:r>
            <a:r>
              <a:rPr lang="en-US" dirty="0" smtClean="0"/>
              <a:t>against Austria and Sardinia.  </a:t>
            </a:r>
            <a:endParaRPr lang="en-US" dirty="0"/>
          </a:p>
          <a:p>
            <a:r>
              <a:rPr lang="en-US" dirty="0" smtClean="0"/>
              <a:t>Napoleon crossed the Alps and won series of </a:t>
            </a:r>
            <a:r>
              <a:rPr lang="en-US" dirty="0" smtClean="0">
                <a:solidFill>
                  <a:srgbClr val="FF0000"/>
                </a:solidFill>
              </a:rPr>
              <a:t>remarkable victories;</a:t>
            </a:r>
          </a:p>
          <a:p>
            <a:r>
              <a:rPr lang="en-US" dirty="0" smtClean="0"/>
              <a:t>Napoleon led an expedition to Egypt which was not as successful;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Napoleon returns to Paris </a:t>
            </a:r>
            <a:r>
              <a:rPr lang="en-US" dirty="0" smtClean="0"/>
              <a:t>in 1799 when Directory is in power;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Coup </a:t>
            </a:r>
            <a:r>
              <a:rPr lang="en-US" dirty="0" err="1">
                <a:solidFill>
                  <a:srgbClr val="FF0000"/>
                </a:solidFill>
              </a:rPr>
              <a:t>de’État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sz="2600" dirty="0" smtClean="0"/>
              <a:t>In November, 1799 Napoleon and troops surrounded National Legislature and drove out most of its members;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Rest of members voted to dissolve Directory and established three consuls – one of whom was Napoleon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Napoleon took title of first consul and assumed powers of a dictator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France was still at war with Britain, Austria, and Russia but signed a truce in 1802;</a:t>
            </a:r>
          </a:p>
          <a:p>
            <a:r>
              <a:rPr lang="en-US" dirty="0" smtClean="0"/>
              <a:t>Europe is at peace for the first time in ten years;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9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Rules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Napoleon starts out as constitutionally chosen leader of a free republic;</a:t>
            </a:r>
          </a:p>
          <a:p>
            <a:r>
              <a:rPr lang="en-US" dirty="0" smtClean="0"/>
              <a:t>Plebiscite (vote of the people) approves new constitution;</a:t>
            </a:r>
          </a:p>
          <a:p>
            <a:r>
              <a:rPr lang="en-US" dirty="0" smtClean="0"/>
              <a:t>Desperate for strong leadership – people vote overwhelmingly for the constitution and power to </a:t>
            </a:r>
            <a:r>
              <a:rPr lang="en-US" dirty="0" smtClean="0">
                <a:solidFill>
                  <a:srgbClr val="FF0000"/>
                </a:solidFill>
              </a:rPr>
              <a:t>Napoleon as First Consul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Napoleon keeps many changes that came with the revolution;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Supported laws to strengthen central government;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 economy on solid footing;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 up efficient system of tax collection;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Established national banking system;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Took steps to end corruption and inefficiency in government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Brought untrained officials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 up </a:t>
            </a:r>
            <a:r>
              <a:rPr lang="en-US" dirty="0" err="1" smtClean="0">
                <a:solidFill>
                  <a:srgbClr val="FF0000"/>
                </a:solidFill>
              </a:rPr>
              <a:t>lycées</a:t>
            </a:r>
            <a:r>
              <a:rPr lang="en-US" dirty="0" smtClean="0">
                <a:solidFill>
                  <a:srgbClr val="FF0000"/>
                </a:solidFill>
              </a:rPr>
              <a:t> (government-run schools) for all male students;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08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the Great’s Westernization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Potatoes – became staple of diet;</a:t>
            </a:r>
          </a:p>
          <a:p>
            <a:r>
              <a:rPr lang="en-US" dirty="0" smtClean="0"/>
              <a:t>Started first Russian newspaper;</a:t>
            </a:r>
          </a:p>
          <a:p>
            <a:r>
              <a:rPr lang="en-US" dirty="0" smtClean="0"/>
              <a:t>Raised status of Women – attend social gatherings;</a:t>
            </a:r>
          </a:p>
          <a:p>
            <a:r>
              <a:rPr lang="en-US" dirty="0" smtClean="0"/>
              <a:t>Ordered nobles to give up traditional dress and cut their beards;</a:t>
            </a:r>
          </a:p>
          <a:p>
            <a:r>
              <a:rPr lang="en-US" dirty="0" smtClean="0"/>
              <a:t>Opened a school off navigation; and schools for arts and sciences;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3329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Rules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Concordat – agreement with Pope Pius VII </a:t>
            </a:r>
            <a:r>
              <a:rPr lang="en-US" dirty="0" smtClean="0"/>
              <a:t>that established new relationship between Church and State;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Recognized influence of Church but rejected its control in national affairs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Concordat gained Napoleon support of organized church and majority of the French people;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Napoleonic Code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Uniform set of laws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Eliminated many injustices;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Limited liberty and promoted order and authority over individual rights;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Restored slavery in French colonies in Caribbean;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Based on Roman Civil Law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264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Napoleon wanted to control not only France but the rest of Europe and French holdings in the North America and the Caribbean;</a:t>
            </a:r>
          </a:p>
          <a:p>
            <a:r>
              <a:rPr lang="en-US" dirty="0" smtClean="0"/>
              <a:t>After losing the battle in Haiti to take back control, Napoleon decides to cut his losses in America;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Louisiana </a:t>
            </a:r>
            <a:r>
              <a:rPr lang="en-US" dirty="0">
                <a:solidFill>
                  <a:srgbClr val="FF0000"/>
                </a:solidFill>
              </a:rPr>
              <a:t>Purchase for $15 Million  to Thomas Jefferson – 1803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dirty="0"/>
              <a:t>Napoleon annexed Austrian Netherlands and parts of Italy to France, set up puppet government in Switzerland;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Britain persuades Russia, Austria, and Sweden to join together against France;</a:t>
            </a:r>
          </a:p>
          <a:p>
            <a:r>
              <a:rPr lang="en-US" dirty="0" smtClean="0"/>
              <a:t>Napoleon does well winning battles.  Battle of Austerlitz in 1805;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Napoleon’s successes bring his empire to the largest</a:t>
            </a:r>
            <a:r>
              <a:rPr lang="en-US" dirty="0" smtClean="0"/>
              <a:t> since the Roman Empire;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Battle of Trafalgar – Napoleon loses</a:t>
            </a:r>
            <a:r>
              <a:rPr lang="en-US" dirty="0" smtClean="0"/>
              <a:t> this major battle off the Southwest coast of Spain against Horatio Nelson – British Admiral;</a:t>
            </a:r>
          </a:p>
          <a:p>
            <a:r>
              <a:rPr lang="en-US" dirty="0" smtClean="0"/>
              <a:t>Battle destroyed French naval fleet and ensured supremacy of British for the next 100 years;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1371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System - 1806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Divorced his wife, Josephine because she could not give him a heir;  Married Marie Louise or Austria who gave him a son, Napoleon II – who was named King of Rome;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</a:t>
            </a:r>
            <a:r>
              <a:rPr lang="en-US" dirty="0" smtClean="0">
                <a:solidFill>
                  <a:srgbClr val="FF0000"/>
                </a:solidFill>
              </a:rPr>
              <a:t>tinental System </a:t>
            </a:r>
          </a:p>
          <a:p>
            <a:pPr lvl="1"/>
            <a:r>
              <a:rPr lang="en-US" dirty="0" smtClean="0"/>
              <a:t>In 1806 </a:t>
            </a:r>
            <a:r>
              <a:rPr lang="en-US" dirty="0" smtClean="0">
                <a:solidFill>
                  <a:srgbClr val="FF0000"/>
                </a:solidFill>
              </a:rPr>
              <a:t>Napoleon set up a blockade – forcible closing ports to prevent all trade and communication </a:t>
            </a:r>
            <a:r>
              <a:rPr lang="en-US" dirty="0">
                <a:solidFill>
                  <a:srgbClr val="FF0000"/>
                </a:solidFill>
              </a:rPr>
              <a:t>between Britain and </a:t>
            </a:r>
            <a:r>
              <a:rPr lang="en-US" dirty="0"/>
              <a:t>the rest of Europe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British smugglers brought cargo from Britain into Europe and Napoleon’s allies disregarded blockade;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39419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Peninsular War - 1808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Peninsular War – 1808 </a:t>
            </a:r>
            <a:r>
              <a:rPr lang="en-US" dirty="0" smtClean="0"/>
              <a:t>Napoleon sent a force through Spain to get to Portugal to accept the </a:t>
            </a:r>
            <a:r>
              <a:rPr lang="en-US" dirty="0" smtClean="0">
                <a:solidFill>
                  <a:srgbClr val="FF0000"/>
                </a:solidFill>
              </a:rPr>
              <a:t>Continental System;</a:t>
            </a:r>
          </a:p>
          <a:p>
            <a:r>
              <a:rPr lang="en-US" dirty="0" smtClean="0"/>
              <a:t>Spanish King protested and Napoleon had him removed and put his own brother on the throne;</a:t>
            </a:r>
          </a:p>
          <a:p>
            <a:r>
              <a:rPr lang="en-US" dirty="0" smtClean="0"/>
              <a:t>This enraged the Spanish and inflamed their nationalistic feelings and were afraid Napoleon would attack the church;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six years Spanish peasant fighters, guerrillas, fought in small groups against the French troops;</a:t>
            </a:r>
          </a:p>
          <a:p>
            <a:r>
              <a:rPr lang="en-US" dirty="0" smtClean="0"/>
              <a:t>Britain sent troops to aid the Spanish.</a:t>
            </a:r>
          </a:p>
          <a:p>
            <a:r>
              <a:rPr lang="en-US" dirty="0" smtClean="0"/>
              <a:t>Napoleon lost 300,000 during the Peninsular War;</a:t>
            </a:r>
          </a:p>
          <a:p>
            <a:r>
              <a:rPr lang="en-US" dirty="0" smtClean="0"/>
              <a:t>Nationalism – loyalty to one’s own country was a powerful weapon against Napoleon;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6362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Napoleon’s Big Mistake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Invasion of Russia – 1812</a:t>
            </a:r>
          </a:p>
          <a:p>
            <a:r>
              <a:rPr lang="en-US" dirty="0" smtClean="0"/>
              <a:t>Although Russia was an ally to Napoleon, he refused to stop selling grain to Britain;</a:t>
            </a:r>
          </a:p>
          <a:p>
            <a:r>
              <a:rPr lang="en-US" dirty="0" smtClean="0"/>
              <a:t>Both France and Russia had designs on Poland;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Napoleon decides to invade Russia in June, 1812 with 420,000 </a:t>
            </a:r>
            <a:r>
              <a:rPr lang="en-US" dirty="0" smtClean="0"/>
              <a:t>soldiers;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Scorched-earth policy </a:t>
            </a:r>
            <a:r>
              <a:rPr lang="en-US" dirty="0" smtClean="0"/>
              <a:t>– as French troops advanced, Russian troops retreated and burned grain fields and slaughtered livestock to leave nothing for the advancing army.</a:t>
            </a:r>
          </a:p>
          <a:p>
            <a:r>
              <a:rPr lang="en-US" dirty="0" err="1" smtClean="0"/>
              <a:t>Napoloen</a:t>
            </a:r>
            <a:r>
              <a:rPr lang="en-US" dirty="0" smtClean="0"/>
              <a:t> captures Moscow but the city is in flames.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5022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March on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October, Napoleon decides to head back to France;</a:t>
            </a:r>
          </a:p>
          <a:p>
            <a:r>
              <a:rPr lang="en-US" dirty="0" smtClean="0"/>
              <a:t>Low temperatures, brutal conditions, and Russian attacks on the retreating army brought </a:t>
            </a:r>
            <a:r>
              <a:rPr lang="en-US" dirty="0" smtClean="0">
                <a:solidFill>
                  <a:srgbClr val="FF0000"/>
                </a:solidFill>
              </a:rPr>
              <a:t>Napoleon’s grand army down to 10,000 </a:t>
            </a:r>
            <a:r>
              <a:rPr lang="en-US" dirty="0" smtClean="0"/>
              <a:t>soldiers;</a:t>
            </a:r>
          </a:p>
          <a:p>
            <a:r>
              <a:rPr lang="en-US" dirty="0"/>
              <a:t>Britain, Russia, Prussia, Sweden, and Austria join forces against him, capitalizing against his defeats;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Napoleon raises another army but the troops are untrained and ill prepared – faces armies outside Leipzig in October 1813 and is easily defeated;</a:t>
            </a:r>
          </a:p>
          <a:p>
            <a:r>
              <a:rPr lang="en-US" dirty="0" smtClean="0"/>
              <a:t>By January, 1814, the allied armies were closing in on Paris, and </a:t>
            </a:r>
            <a:r>
              <a:rPr lang="en-US" dirty="0" smtClean="0">
                <a:solidFill>
                  <a:srgbClr val="FF0000"/>
                </a:solidFill>
              </a:rPr>
              <a:t>he surrenders in April;</a:t>
            </a:r>
          </a:p>
          <a:p>
            <a:r>
              <a:rPr lang="en-US" dirty="0" smtClean="0"/>
              <a:t>Napoleon is</a:t>
            </a:r>
            <a:r>
              <a:rPr lang="en-US" dirty="0" smtClean="0">
                <a:solidFill>
                  <a:srgbClr val="FF0000"/>
                </a:solidFill>
              </a:rPr>
              <a:t> exiled </a:t>
            </a:r>
            <a:r>
              <a:rPr lang="en-US" dirty="0" smtClean="0"/>
              <a:t>to a tiny island – Elba off the </a:t>
            </a:r>
            <a:r>
              <a:rPr lang="en-US" dirty="0"/>
              <a:t>I</a:t>
            </a:r>
            <a:r>
              <a:rPr lang="en-US" dirty="0" smtClean="0"/>
              <a:t>talian coast;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691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Hundred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Louis XVI’s brother assumes throne as Louis XVIII but is unpopular;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Napoleon escapes Elba </a:t>
            </a:r>
            <a:r>
              <a:rPr lang="en-US" dirty="0" smtClean="0"/>
              <a:t>and on march 1, 1815 lands in France to joyous crowds and he marches on Paris;</a:t>
            </a:r>
          </a:p>
          <a:p>
            <a:r>
              <a:rPr lang="en-US" dirty="0" smtClean="0"/>
              <a:t>Napoleon is </a:t>
            </a:r>
            <a:r>
              <a:rPr lang="en-US" dirty="0" smtClean="0">
                <a:solidFill>
                  <a:srgbClr val="FF0000"/>
                </a:solidFill>
              </a:rPr>
              <a:t>emperor of France again within days</a:t>
            </a:r>
            <a:r>
              <a:rPr lang="en-US" dirty="0" smtClean="0"/>
              <a:t>;</a:t>
            </a:r>
          </a:p>
          <a:p>
            <a:r>
              <a:rPr lang="en-US" dirty="0"/>
              <a:t>European allies gather their armies;</a:t>
            </a:r>
          </a:p>
          <a:p>
            <a:r>
              <a:rPr lang="en-US" dirty="0"/>
              <a:t>The British army led by the Duke of Wellington battle with Napoleon at </a:t>
            </a:r>
            <a:r>
              <a:rPr lang="en-US" dirty="0">
                <a:solidFill>
                  <a:srgbClr val="FF0000"/>
                </a:solidFill>
              </a:rPr>
              <a:t>Waterloo,</a:t>
            </a:r>
            <a:r>
              <a:rPr lang="en-US" dirty="0"/>
              <a:t> Belgium in June, 1915;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Napoleon attacks the British army and they hold their ground.  Prussian troops arrive and together attack and </a:t>
            </a:r>
            <a:r>
              <a:rPr lang="en-US" dirty="0" smtClean="0">
                <a:solidFill>
                  <a:srgbClr val="FF0000"/>
                </a:solidFill>
              </a:rPr>
              <a:t>Napoleon surrenders two days later;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ends Napoleon hundred days of power.</a:t>
            </a:r>
          </a:p>
          <a:p>
            <a:r>
              <a:rPr lang="en-US" dirty="0" smtClean="0"/>
              <a:t>Napoleon is banished to St. Helena – a remote Island in the Atlantic Ocean.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0555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Congress of Vienna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After the defeat of Napoleon, the European heads had a new goal or European order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Collective security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Stability for the continent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Balance of power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Lasting peace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Five great powers (Russia, Prussia, Austria, Great Britain, and France) met in Vienna n the winter of 1814-1815;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Prince </a:t>
            </a:r>
            <a:r>
              <a:rPr lang="en-US" dirty="0" err="1" smtClean="0">
                <a:solidFill>
                  <a:srgbClr val="FF0000"/>
                </a:solidFill>
              </a:rPr>
              <a:t>Klemens</a:t>
            </a:r>
            <a:r>
              <a:rPr lang="en-US" dirty="0" smtClean="0">
                <a:solidFill>
                  <a:srgbClr val="FF0000"/>
                </a:solidFill>
              </a:rPr>
              <a:t> von Metternich, foreign minister of Austria, was most influential;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2419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Metternich wanted stability of laws—never their change;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Metternich’s three goals:</a:t>
            </a:r>
          </a:p>
          <a:p>
            <a:pPr lvl="1"/>
            <a:r>
              <a:rPr lang="en-US" dirty="0" smtClean="0"/>
              <a:t>Prevent French aggression – </a:t>
            </a:r>
            <a:r>
              <a:rPr lang="en-US" dirty="0" smtClean="0">
                <a:solidFill>
                  <a:srgbClr val="FF0000"/>
                </a:solidFill>
              </a:rPr>
              <a:t>surround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rance with strong countries</a:t>
            </a:r>
          </a:p>
          <a:p>
            <a:pPr lvl="1"/>
            <a:r>
              <a:rPr lang="en-US" dirty="0" smtClean="0"/>
              <a:t>Restore a </a:t>
            </a:r>
            <a:r>
              <a:rPr lang="en-US" dirty="0" smtClean="0">
                <a:solidFill>
                  <a:srgbClr val="FF0000"/>
                </a:solidFill>
              </a:rPr>
              <a:t>Balance of Power;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Restore Europe’s royal </a:t>
            </a:r>
            <a:r>
              <a:rPr lang="en-US" dirty="0" err="1" smtClean="0">
                <a:solidFill>
                  <a:srgbClr val="FF0000"/>
                </a:solidFill>
              </a:rPr>
              <a:t>familes</a:t>
            </a:r>
            <a:r>
              <a:rPr lang="en-US" dirty="0" smtClean="0">
                <a:solidFill>
                  <a:srgbClr val="FF0000"/>
                </a:solidFill>
              </a:rPr>
              <a:t> to the thrones they held before Napoleon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/>
              <a:buChar char="•"/>
            </a:pPr>
            <a:r>
              <a:rPr lang="en-US" sz="2800" dirty="0" smtClean="0"/>
              <a:t>France and Britain – more liberal - constitutional monarchies;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Eastern Europe – more conservative – Absolute Monarchs;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767382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1815, Czar Alexander I, Emperor Francis I of Austria, and King Frederick William III of Prussia signed </a:t>
            </a:r>
            <a:r>
              <a:rPr lang="en-US" dirty="0" smtClean="0">
                <a:solidFill>
                  <a:srgbClr val="FF0000"/>
                </a:solidFill>
              </a:rPr>
              <a:t>Holy Alliance: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pledge to base relations with other nations on Christian principles to combat forces of French Revolution;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Concert of Europe – Ensure nations would help one another if any revolutions broke out;</a:t>
            </a:r>
          </a:p>
          <a:p>
            <a:r>
              <a:rPr lang="en-US" sz="3000" dirty="0" smtClean="0"/>
              <a:t>“When France sneezes, the rest of the world catches a cold”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23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the Great; St. Petersburg</a:t>
            </a:r>
            <a:endParaRPr lang="en-US" dirty="0"/>
          </a:p>
        </p:txBody>
      </p:sp>
      <p:pic>
        <p:nvPicPr>
          <p:cNvPr id="4" name="Content Placeholder 3" descr="peter-the-great-2web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133" r="-73133"/>
          <a:stretch>
            <a:fillRect/>
          </a:stretch>
        </p:blipFill>
        <p:spPr>
          <a:xfrm>
            <a:off x="-1962892" y="1600200"/>
            <a:ext cx="8229600" cy="4525963"/>
          </a:xfrm>
        </p:spPr>
      </p:pic>
      <p:pic>
        <p:nvPicPr>
          <p:cNvPr id="5" name="Picture 4" descr="peter_plans_st_pbu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9325" y="1790339"/>
            <a:ext cx="4676757" cy="34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1712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Widespread Consequences of Congress of Vienna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Arial"/>
              <a:buChar char="•"/>
            </a:pPr>
            <a:r>
              <a:rPr lang="en-US" sz="3200" dirty="0" smtClean="0"/>
              <a:t>When </a:t>
            </a:r>
            <a:r>
              <a:rPr lang="en-US" sz="3200" dirty="0"/>
              <a:t>Napoleon </a:t>
            </a:r>
            <a:r>
              <a:rPr lang="en-US" sz="3200" dirty="0" smtClean="0"/>
              <a:t>deposed the </a:t>
            </a:r>
            <a:r>
              <a:rPr lang="en-US" sz="3200" dirty="0"/>
              <a:t>King of Spain – Liberal Creoles (colonist born in Spanish America) seizes control of many colonies in Americas;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When Congress of Vienna restored the Spanish king to the throne, the royalist </a:t>
            </a:r>
            <a:r>
              <a:rPr lang="en-US" sz="3200" dirty="0" err="1"/>
              <a:t>peninsulares</a:t>
            </a:r>
            <a:r>
              <a:rPr lang="en-US" sz="3200" dirty="0"/>
              <a:t> (colonists born in Spain) tried to regain control, which led to revolts of Independence in Latin America;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75487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Consequences of </a:t>
            </a:r>
            <a:br>
              <a:rPr lang="en-US" dirty="0" smtClean="0"/>
            </a:br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Nationalism spreads in Italy, Germany, Greece, </a:t>
            </a:r>
            <a:r>
              <a:rPr lang="en-US" dirty="0" smtClean="0"/>
              <a:t>and other areas that the Congress put under foreign control;</a:t>
            </a:r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FF0000"/>
                </a:solidFill>
              </a:rPr>
              <a:t>Nationalistic feelings would later explode into revolutions;</a:t>
            </a:r>
          </a:p>
          <a:p>
            <a:r>
              <a:rPr lang="en-US" dirty="0" smtClean="0"/>
              <a:t>New nations would be formed;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European colonies in the Americas responded to the power shit  declaring their independence from Spain</a:t>
            </a:r>
            <a:r>
              <a:rPr lang="en-US" dirty="0" smtClean="0"/>
              <a:t>;</a:t>
            </a:r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FF0000"/>
                </a:solidFill>
              </a:rPr>
              <a:t>ideas of the basis of power and authority changed permanently as a result of the French Revolution;</a:t>
            </a:r>
          </a:p>
          <a:p>
            <a:r>
              <a:rPr lang="en-US" dirty="0" smtClean="0"/>
              <a:t>More people saw democracy as the best way to ensure equality and justice for all;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084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Window of the West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Built St. Petersburg on the Baltic Sea </a:t>
            </a:r>
            <a:r>
              <a:rPr lang="en-US" dirty="0" smtClean="0"/>
              <a:t>;</a:t>
            </a:r>
          </a:p>
          <a:p>
            <a:r>
              <a:rPr lang="en-US" dirty="0" smtClean="0"/>
              <a:t>Swampy area was unhealthful; Many serfs died building the city;</a:t>
            </a:r>
          </a:p>
          <a:p>
            <a:r>
              <a:rPr lang="en-US" dirty="0" smtClean="0"/>
              <a:t>Ordered nobles to leave Moscow and settle there;</a:t>
            </a:r>
          </a:p>
          <a:p>
            <a:r>
              <a:rPr lang="en-US" dirty="0" smtClean="0"/>
              <a:t>Seaport allowed for easier travel to Europe;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 westernized and reformed culture and government of Russia</a:t>
            </a:r>
            <a:r>
              <a:rPr lang="en-US" dirty="0" smtClean="0"/>
              <a:t>;</a:t>
            </a:r>
          </a:p>
          <a:p>
            <a:r>
              <a:rPr lang="en-US" dirty="0" smtClean="0"/>
              <a:t>Russia modernized and became a European power;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4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Parliament Limits Monarchy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Stuart Dynasty</a:t>
            </a:r>
          </a:p>
          <a:p>
            <a:pPr lvl="1"/>
            <a:r>
              <a:rPr lang="en-US" sz="3600" dirty="0" smtClean="0"/>
              <a:t>Scottish king, James Stuart ascends English throne when Elizabeth I died without a heir;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James I struggles with Parliament over money;</a:t>
            </a:r>
          </a:p>
          <a:p>
            <a:pPr lvl="1"/>
            <a:r>
              <a:rPr lang="en-US" sz="3600" dirty="0" smtClean="0"/>
              <a:t>James offends the Puritan members of Parliament;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425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4505</Words>
  <Application>Microsoft Office PowerPoint</Application>
  <PresentationFormat>On-screen Show (4:3)</PresentationFormat>
  <Paragraphs>527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Unit 2 Revolutions</vt:lpstr>
      <vt:lpstr>Main Ideas</vt:lpstr>
      <vt:lpstr>Russia - Absolutism</vt:lpstr>
      <vt:lpstr>Russia</vt:lpstr>
      <vt:lpstr>Peter the Great’s Westernization</vt:lpstr>
      <vt:lpstr>Peter the Great’s Westernization</vt:lpstr>
      <vt:lpstr>Peter the Great; St. Petersburg</vt:lpstr>
      <vt:lpstr>Window of the West</vt:lpstr>
      <vt:lpstr>Parliament Limits Monarchy</vt:lpstr>
      <vt:lpstr>James I                  Charles I</vt:lpstr>
      <vt:lpstr>Parliament Limits Monarchy</vt:lpstr>
      <vt:lpstr>Parliament limits Monarchy</vt:lpstr>
      <vt:lpstr>Parliament Limits Monarchy</vt:lpstr>
      <vt:lpstr>English Civil War</vt:lpstr>
      <vt:lpstr>English Civil War – 1642 - 1649</vt:lpstr>
      <vt:lpstr>Cromwell Rules</vt:lpstr>
      <vt:lpstr>Oliver Cromwell                 Charles II        </vt:lpstr>
      <vt:lpstr>Restoration</vt:lpstr>
      <vt:lpstr>Glorious Revolution</vt:lpstr>
      <vt:lpstr>Limits on Monarch’s Power</vt:lpstr>
      <vt:lpstr>William and Mary</vt:lpstr>
      <vt:lpstr>Limits on Monarch’s Power</vt:lpstr>
      <vt:lpstr>Scientific Revolution</vt:lpstr>
      <vt:lpstr>Scientific Revolution</vt:lpstr>
      <vt:lpstr>Scientific Theory</vt:lpstr>
      <vt:lpstr>Scientific Revolution</vt:lpstr>
      <vt:lpstr>Changing Idea:  Scientific Method</vt:lpstr>
      <vt:lpstr>Scientific Revolution Spreads</vt:lpstr>
      <vt:lpstr>Medicine and the Human Body</vt:lpstr>
      <vt:lpstr>Enlightenment</vt:lpstr>
      <vt:lpstr>Enlightenment Thinkers</vt:lpstr>
      <vt:lpstr>Philosophes</vt:lpstr>
      <vt:lpstr>Voltaire</vt:lpstr>
      <vt:lpstr>Enlightenment Thinkers</vt:lpstr>
      <vt:lpstr>Women in the Enlightenment</vt:lpstr>
      <vt:lpstr>Enlightenment</vt:lpstr>
      <vt:lpstr>Legacy of Enlightenment</vt:lpstr>
      <vt:lpstr>Enlightenment and Revolution, 1550 - 1789</vt:lpstr>
      <vt:lpstr>The French Revolution and Napoleon, 1789-1815</vt:lpstr>
      <vt:lpstr>The Ancien Regime - Estates – Social Classes </vt:lpstr>
      <vt:lpstr>Causes of the French Revolution</vt:lpstr>
      <vt:lpstr>Debt in France</vt:lpstr>
      <vt:lpstr>National Assembly</vt:lpstr>
      <vt:lpstr>Slide 44</vt:lpstr>
      <vt:lpstr>Tennis Court Oath and Storming the Bastille</vt:lpstr>
      <vt:lpstr>The Tennis Court Oath</vt:lpstr>
      <vt:lpstr>Great Fear</vt:lpstr>
      <vt:lpstr>National assembly Reforms France</vt:lpstr>
      <vt:lpstr>Divisions Develop </vt:lpstr>
      <vt:lpstr>War and Execution </vt:lpstr>
      <vt:lpstr>War and Execution</vt:lpstr>
      <vt:lpstr>War and Execution</vt:lpstr>
      <vt:lpstr>War and Execution</vt:lpstr>
      <vt:lpstr>Reign of Terror</vt:lpstr>
      <vt:lpstr>Reign of Terror</vt:lpstr>
      <vt:lpstr>End of Terror</vt:lpstr>
      <vt:lpstr>Napoleon Bonaparte</vt:lpstr>
      <vt:lpstr>Coup de’État </vt:lpstr>
      <vt:lpstr>Napoleon Rules France</vt:lpstr>
      <vt:lpstr>Napoleon Rules France</vt:lpstr>
      <vt:lpstr>Napoleon’s Empire</vt:lpstr>
      <vt:lpstr>Continental System - 1806</vt:lpstr>
      <vt:lpstr>Peninsular War - 1808</vt:lpstr>
      <vt:lpstr>Napoleon’s Big Mistake</vt:lpstr>
      <vt:lpstr>Napoleon’s March on Russia</vt:lpstr>
      <vt:lpstr>The Hundred Days</vt:lpstr>
      <vt:lpstr>The Congress of Vienna</vt:lpstr>
      <vt:lpstr>Congress of Vienna</vt:lpstr>
      <vt:lpstr>Holy Alliance</vt:lpstr>
      <vt:lpstr> Widespread Consequences of Congress of Vienna  </vt:lpstr>
      <vt:lpstr>Long-Term Consequences of  Congress of Vienna</vt:lpstr>
    </vt:vector>
  </TitlesOfParts>
  <Company>Nonenenene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Revolutions</dc:title>
  <dc:creator>Ghost Tsohg</dc:creator>
  <cp:lastModifiedBy>VVUHSD</cp:lastModifiedBy>
  <cp:revision>407</cp:revision>
  <dcterms:created xsi:type="dcterms:W3CDTF">2012-09-12T01:15:58Z</dcterms:created>
  <dcterms:modified xsi:type="dcterms:W3CDTF">2012-10-03T00:47:09Z</dcterms:modified>
</cp:coreProperties>
</file>