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8" r:id="rId6"/>
    <p:sldId id="261" r:id="rId7"/>
    <p:sldId id="262" r:id="rId8"/>
    <p:sldId id="259" r:id="rId9"/>
    <p:sldId id="260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3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8/27/2012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t 1 School of Athens.png"/>
          <p:cNvPicPr>
            <a:picLocks noChangeAspect="1"/>
          </p:cNvPicPr>
          <p:nvPr/>
        </p:nvPicPr>
        <p:blipFill>
          <a:blip r:embed="rId2">
            <a:alphaModFix amt="5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27938" y="0"/>
            <a:ext cx="10360952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Victor Valley High School</a:t>
            </a:r>
          </a:p>
          <a:p>
            <a:r>
              <a:rPr lang="en-US" dirty="0" smtClean="0"/>
              <a:t>World History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Rise of Democratic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248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en-US" sz="8800" dirty="0" smtClean="0"/>
              <a:t>Socrates - </a:t>
            </a:r>
            <a:r>
              <a:rPr lang="en-US" sz="8800" smtClean="0"/>
              <a:t>Greek </a:t>
            </a:r>
            <a:r>
              <a:rPr lang="en-US" sz="8800" smtClean="0"/>
              <a:t>Philosopher </a:t>
            </a:r>
            <a:r>
              <a:rPr lang="en-US" sz="8800" dirty="0" smtClean="0"/>
              <a:t>– Question beliefs; Socratic Method – question and answer;</a:t>
            </a:r>
          </a:p>
          <a:p>
            <a:pPr lvl="0"/>
            <a:r>
              <a:rPr lang="en-US" sz="8800" dirty="0" smtClean="0"/>
              <a:t>Plato – Greek Philosopher- </a:t>
            </a:r>
            <a:r>
              <a:rPr lang="en-US" sz="8800" i="1" dirty="0" smtClean="0"/>
              <a:t>The Republic </a:t>
            </a:r>
            <a:r>
              <a:rPr lang="en-US" sz="8800" dirty="0" smtClean="0"/>
              <a:t>– </a:t>
            </a:r>
            <a:r>
              <a:rPr lang="en-US" sz="8800" dirty="0" smtClean="0">
                <a:solidFill>
                  <a:srgbClr val="FF0000"/>
                </a:solidFill>
              </a:rPr>
              <a:t>Belief in “Philosopher Kings</a:t>
            </a:r>
            <a:r>
              <a:rPr lang="en-US" sz="8800" dirty="0" smtClean="0"/>
              <a:t>;”</a:t>
            </a:r>
          </a:p>
          <a:p>
            <a:r>
              <a:rPr lang="en-US" sz="8800" dirty="0" smtClean="0"/>
              <a:t>Aristotle – Greek Philosopher -</a:t>
            </a:r>
            <a:r>
              <a:rPr lang="en-US" sz="8800" i="1" dirty="0" smtClean="0"/>
              <a:t>Politics</a:t>
            </a:r>
            <a:r>
              <a:rPr lang="en-US" sz="8800" dirty="0" smtClean="0"/>
              <a:t> </a:t>
            </a:r>
            <a:r>
              <a:rPr lang="en-US" sz="8800" dirty="0"/>
              <a:t>– “</a:t>
            </a:r>
            <a:r>
              <a:rPr lang="en-US" sz="8800" dirty="0">
                <a:solidFill>
                  <a:srgbClr val="FF0000"/>
                </a:solidFill>
              </a:rPr>
              <a:t>Law – Reason Without Desire</a:t>
            </a:r>
            <a:r>
              <a:rPr lang="en-US" sz="8800" dirty="0"/>
              <a:t>;” Principal of Order – Laws Maintain Stability of Nation</a:t>
            </a:r>
            <a:r>
              <a:rPr lang="en-US" sz="8800" dirty="0" smtClean="0"/>
              <a:t>;</a:t>
            </a:r>
            <a:endParaRPr lang="en-US" sz="8800" dirty="0"/>
          </a:p>
          <a:p>
            <a:pPr lvl="0"/>
            <a:r>
              <a:rPr lang="en-US" sz="8800" dirty="0" smtClean="0"/>
              <a:t>Machiavelli – Italian Humanist, political philosopher/advisor – </a:t>
            </a:r>
            <a:r>
              <a:rPr lang="en-US" sz="8800" i="1" dirty="0" smtClean="0"/>
              <a:t>The Prince </a:t>
            </a:r>
            <a:r>
              <a:rPr lang="en-US" sz="8800" dirty="0" smtClean="0"/>
              <a:t>– “Better to be feared than loved;” The End Justifies the Means;</a:t>
            </a:r>
            <a:endParaRPr lang="en-US" sz="8800" dirty="0"/>
          </a:p>
          <a:p>
            <a:pPr lvl="0"/>
            <a:r>
              <a:rPr lang="en-US" sz="8800" dirty="0"/>
              <a:t>John </a:t>
            </a:r>
            <a:r>
              <a:rPr lang="en-US" sz="8800" dirty="0" smtClean="0"/>
              <a:t>Locke – English Philosopher – </a:t>
            </a:r>
            <a:r>
              <a:rPr lang="en-US" sz="8800" dirty="0" smtClean="0">
                <a:solidFill>
                  <a:srgbClr val="FF0000"/>
                </a:solidFill>
              </a:rPr>
              <a:t>Natural Law</a:t>
            </a:r>
            <a:r>
              <a:rPr lang="en-US" sz="8800" dirty="0" smtClean="0"/>
              <a:t>; </a:t>
            </a:r>
            <a:r>
              <a:rPr lang="en-US" sz="8800" i="1" dirty="0" smtClean="0"/>
              <a:t>Two Treatises of Government</a:t>
            </a:r>
            <a:r>
              <a:rPr lang="en-US" sz="8800" dirty="0" smtClean="0"/>
              <a:t>;” Life, Liberty, and Property;”</a:t>
            </a:r>
            <a:endParaRPr lang="en-US" sz="8800" dirty="0"/>
          </a:p>
          <a:p>
            <a:pPr lvl="0"/>
            <a:r>
              <a:rPr lang="en-US" sz="8800" dirty="0"/>
              <a:t>Thomas </a:t>
            </a:r>
            <a:r>
              <a:rPr lang="en-US" sz="8800" dirty="0" smtClean="0"/>
              <a:t>Hobbes – English Philosopher – Monarchist – </a:t>
            </a:r>
            <a:r>
              <a:rPr lang="en-US" sz="8800" i="1" dirty="0" smtClean="0"/>
              <a:t>Leviathan</a:t>
            </a:r>
            <a:r>
              <a:rPr lang="en-US" sz="8800" dirty="0" smtClean="0"/>
              <a:t> -  the nature of man -- “Life is solitary, poor, nasty,  brutish, and short”</a:t>
            </a:r>
            <a:endParaRPr lang="en-US" sz="8800" dirty="0"/>
          </a:p>
          <a:p>
            <a:pPr marL="0" indent="0">
              <a:buNone/>
            </a:pPr>
            <a:r>
              <a:rPr lang="en-US" sz="88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42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Forms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Monarchy</a:t>
            </a:r>
          </a:p>
          <a:p>
            <a:pPr lvl="1"/>
            <a:r>
              <a:rPr lang="en-US" dirty="0" smtClean="0"/>
              <a:t>State ruled by a King</a:t>
            </a:r>
          </a:p>
          <a:p>
            <a:pPr lvl="1"/>
            <a:r>
              <a:rPr lang="en-US" dirty="0" smtClean="0"/>
              <a:t>Rule is hereditary</a:t>
            </a:r>
          </a:p>
          <a:p>
            <a:pPr lvl="1"/>
            <a:r>
              <a:rPr lang="en-US" dirty="0" smtClean="0"/>
              <a:t>Some rulers claim divine right</a:t>
            </a:r>
          </a:p>
          <a:p>
            <a:r>
              <a:rPr lang="en-US" dirty="0" smtClean="0"/>
              <a:t>Aristocracy</a:t>
            </a:r>
          </a:p>
          <a:p>
            <a:pPr lvl="1"/>
            <a:r>
              <a:rPr lang="en-US" dirty="0" smtClean="0"/>
              <a:t>State ruled by nobility</a:t>
            </a:r>
          </a:p>
          <a:p>
            <a:pPr lvl="1"/>
            <a:r>
              <a:rPr lang="en-US" dirty="0" smtClean="0"/>
              <a:t>Rule is hereditary and based on family social rank, wealth</a:t>
            </a:r>
          </a:p>
          <a:p>
            <a:pPr lvl="1"/>
            <a:r>
              <a:rPr lang="en-US" dirty="0" smtClean="0"/>
              <a:t>Social status and wealth support rulers’ authority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497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Forms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Oligarchy</a:t>
            </a:r>
          </a:p>
          <a:p>
            <a:pPr lvl="1"/>
            <a:r>
              <a:rPr lang="en-US" dirty="0" smtClean="0"/>
              <a:t>State ruled by a small group of citizens</a:t>
            </a:r>
          </a:p>
          <a:p>
            <a:pPr lvl="1"/>
            <a:r>
              <a:rPr lang="en-US" dirty="0" smtClean="0"/>
              <a:t>Rule is based on wealth or ability</a:t>
            </a:r>
          </a:p>
          <a:p>
            <a:pPr lvl="1"/>
            <a:r>
              <a:rPr lang="en-US" dirty="0" smtClean="0"/>
              <a:t>Ruling group controls military</a:t>
            </a:r>
          </a:p>
          <a:p>
            <a:r>
              <a:rPr lang="en-US" dirty="0" smtClean="0"/>
              <a:t>Direct Democracy</a:t>
            </a:r>
          </a:p>
          <a:p>
            <a:pPr lvl="1"/>
            <a:r>
              <a:rPr lang="en-US" dirty="0" smtClean="0"/>
              <a:t>State ruled by its citizens</a:t>
            </a:r>
          </a:p>
          <a:p>
            <a:pPr lvl="1"/>
            <a:r>
              <a:rPr lang="en-US" dirty="0" smtClean="0"/>
              <a:t>Rule is based on citizenship</a:t>
            </a:r>
          </a:p>
          <a:p>
            <a:pPr lvl="1"/>
            <a:r>
              <a:rPr lang="en-US" dirty="0" smtClean="0"/>
              <a:t>Majority rule decides vote</a:t>
            </a:r>
          </a:p>
        </p:txBody>
      </p:sp>
    </p:spTree>
    <p:extLst>
      <p:ext uri="{BB962C8B-B14F-4D97-AF65-F5344CB8AC3E}">
        <p14:creationId xmlns:p14="http://schemas.microsoft.com/office/powerpoint/2010/main" xmlns="" val="257115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Beliefs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6400" b="1" dirty="0" smtClean="0"/>
              <a:t>Judeo-Christian- Islam</a:t>
            </a:r>
          </a:p>
          <a:p>
            <a:pPr lvl="1"/>
            <a:r>
              <a:rPr lang="en-US" sz="6400" dirty="0" smtClean="0"/>
              <a:t>Basis in Hebrew belief in one God;</a:t>
            </a:r>
          </a:p>
          <a:p>
            <a:pPr lvl="1"/>
            <a:r>
              <a:rPr lang="en-US" sz="6400" dirty="0" smtClean="0"/>
              <a:t>Written Laws – Torah, Bible, </a:t>
            </a:r>
            <a:r>
              <a:rPr lang="en-US" sz="6400" dirty="0" err="1" smtClean="0"/>
              <a:t>Quar’an</a:t>
            </a:r>
            <a:r>
              <a:rPr lang="en-US" sz="6400" dirty="0" smtClean="0"/>
              <a:t>;(Ten Commandments)</a:t>
            </a:r>
          </a:p>
          <a:p>
            <a:pPr lvl="1"/>
            <a:r>
              <a:rPr lang="en-US" sz="6400" dirty="0" smtClean="0"/>
              <a:t>Individual </a:t>
            </a:r>
            <a:r>
              <a:rPr lang="en-US" sz="6400" dirty="0" smtClean="0">
                <a:solidFill>
                  <a:srgbClr val="FF0000"/>
                </a:solidFill>
              </a:rPr>
              <a:t>Morality</a:t>
            </a:r>
            <a:r>
              <a:rPr lang="en-US" sz="6400" dirty="0" smtClean="0"/>
              <a:t>;</a:t>
            </a:r>
          </a:p>
          <a:p>
            <a:pPr lvl="1"/>
            <a:r>
              <a:rPr lang="en-US" sz="6400" dirty="0" smtClean="0"/>
              <a:t>Humans created in God’s image with divine spark that gives dignity (worth of the individual);</a:t>
            </a:r>
          </a:p>
          <a:p>
            <a:pPr lvl="1"/>
            <a:r>
              <a:rPr lang="en-US" sz="6400" dirty="0" smtClean="0"/>
              <a:t>Equality of people before God;</a:t>
            </a:r>
          </a:p>
          <a:p>
            <a:pPr lvl="1"/>
            <a:r>
              <a:rPr lang="en-US" sz="6400" dirty="0" smtClean="0"/>
              <a:t>Duty of individual and community to combat oppression</a:t>
            </a:r>
          </a:p>
          <a:p>
            <a:r>
              <a:rPr lang="en-US" sz="6400" b="1" dirty="0" smtClean="0"/>
              <a:t>Greco-Roman</a:t>
            </a:r>
          </a:p>
          <a:p>
            <a:pPr lvl="1"/>
            <a:r>
              <a:rPr lang="en-US" sz="6400" dirty="0" smtClean="0"/>
              <a:t>Written code of laws;</a:t>
            </a:r>
          </a:p>
          <a:p>
            <a:pPr lvl="1"/>
            <a:r>
              <a:rPr lang="en-US" sz="6400" dirty="0" smtClean="0"/>
              <a:t>Individual dignity due to ability to reason</a:t>
            </a:r>
            <a:r>
              <a:rPr lang="en-US" sz="6400" b="1" dirty="0" smtClean="0">
                <a:solidFill>
                  <a:srgbClr val="FF0000"/>
                </a:solidFill>
              </a:rPr>
              <a:t>; Individual Achievements, Dignity and Worth are of great importance;</a:t>
            </a:r>
          </a:p>
          <a:p>
            <a:pPr lvl="1"/>
            <a:r>
              <a:rPr lang="en-US" sz="6400" dirty="0" smtClean="0"/>
              <a:t>Laws based on principals of reason and justice;</a:t>
            </a:r>
          </a:p>
          <a:p>
            <a:pPr lvl="1"/>
            <a:r>
              <a:rPr lang="en-US" sz="6400" dirty="0" smtClean="0"/>
              <a:t>Juries;</a:t>
            </a:r>
          </a:p>
          <a:p>
            <a:pPr lvl="1"/>
            <a:r>
              <a:rPr lang="en-US" sz="6400" dirty="0" smtClean="0"/>
              <a:t>Three branches of government; legislative, executive, judicial;</a:t>
            </a:r>
          </a:p>
          <a:p>
            <a:pPr lvl="1"/>
            <a:r>
              <a:rPr lang="en-US" sz="6400" dirty="0" smtClean="0"/>
              <a:t>All citizens have right to equal treatment under the law;</a:t>
            </a:r>
          </a:p>
          <a:p>
            <a:pPr lvl="1"/>
            <a:r>
              <a:rPr lang="en-US" sz="6400" dirty="0" smtClean="0"/>
              <a:t>Innocent until proven guilty; Burden of proof rested with accuser rather than accused;</a:t>
            </a:r>
          </a:p>
          <a:p>
            <a:pPr lvl="1"/>
            <a:r>
              <a:rPr lang="en-US" sz="6400" dirty="0" smtClean="0"/>
              <a:t>Unreasonable or grossly unfair laws can be set aside;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23068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Renaissance</a:t>
            </a:r>
          </a:p>
          <a:p>
            <a:pPr lvl="0"/>
            <a:r>
              <a:rPr lang="en-US" dirty="0"/>
              <a:t>Humanism </a:t>
            </a:r>
          </a:p>
          <a:p>
            <a:pPr lvl="0"/>
            <a:r>
              <a:rPr lang="en-US" dirty="0"/>
              <a:t>Republic</a:t>
            </a:r>
          </a:p>
          <a:p>
            <a:pPr lvl="0"/>
            <a:r>
              <a:rPr lang="en-US" dirty="0"/>
              <a:t>Secular </a:t>
            </a:r>
          </a:p>
          <a:p>
            <a:pPr lvl="0"/>
            <a:r>
              <a:rPr lang="en-US" dirty="0"/>
              <a:t>Vernacular</a:t>
            </a:r>
          </a:p>
          <a:p>
            <a:pPr lvl="0"/>
            <a:r>
              <a:rPr lang="en-US" dirty="0"/>
              <a:t>Theocracy</a:t>
            </a:r>
          </a:p>
          <a:p>
            <a:pPr lvl="0"/>
            <a:r>
              <a:rPr lang="en-US" dirty="0"/>
              <a:t>Reformation</a:t>
            </a:r>
          </a:p>
          <a:p>
            <a:pPr lvl="0"/>
            <a:r>
              <a:rPr lang="en-US" dirty="0"/>
              <a:t>Utopia</a:t>
            </a:r>
          </a:p>
          <a:p>
            <a:pPr lvl="0"/>
            <a:r>
              <a:rPr lang="en-US" dirty="0"/>
              <a:t>Monotheism</a:t>
            </a:r>
          </a:p>
          <a:p>
            <a:pPr lvl="0"/>
            <a:r>
              <a:rPr lang="en-US" dirty="0"/>
              <a:t>Polytheism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096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pPr lvl="0"/>
            <a:r>
              <a:rPr lang="en-US" sz="3600" dirty="0"/>
              <a:t>Tyranny</a:t>
            </a:r>
          </a:p>
          <a:p>
            <a:pPr lvl="0"/>
            <a:r>
              <a:rPr lang="en-US" sz="3600" dirty="0"/>
              <a:t>Civil Liberty</a:t>
            </a:r>
          </a:p>
          <a:p>
            <a:pPr lvl="0"/>
            <a:r>
              <a:rPr lang="en-US" sz="3600" dirty="0"/>
              <a:t>Equality</a:t>
            </a:r>
          </a:p>
          <a:p>
            <a:pPr lvl="0"/>
            <a:r>
              <a:rPr lang="en-US" sz="3600" dirty="0"/>
              <a:t>Ethics</a:t>
            </a:r>
          </a:p>
          <a:p>
            <a:pPr lvl="0"/>
            <a:r>
              <a:rPr lang="en-US" sz="3600" dirty="0"/>
              <a:t>Natural Rights</a:t>
            </a:r>
          </a:p>
          <a:p>
            <a:pPr lvl="0"/>
            <a:r>
              <a:rPr lang="en-US" sz="3600" dirty="0"/>
              <a:t>Revolution</a:t>
            </a:r>
          </a:p>
          <a:p>
            <a:pPr lvl="0"/>
            <a:r>
              <a:rPr lang="en-US" sz="3600" dirty="0"/>
              <a:t>U.S. </a:t>
            </a:r>
            <a:r>
              <a:rPr lang="en-US" sz="3600" dirty="0" smtClean="0"/>
              <a:t>Constitution</a:t>
            </a:r>
          </a:p>
          <a:p>
            <a:pPr marL="0" lvl="0" indent="0">
              <a:buNone/>
            </a:pPr>
            <a:endParaRPr lang="en-US" sz="3600" dirty="0"/>
          </a:p>
          <a:p>
            <a:pPr lvl="0"/>
            <a:endParaRPr lang="en-US" sz="3600" dirty="0"/>
          </a:p>
          <a:p>
            <a:pPr lvl="0"/>
            <a:r>
              <a:rPr lang="en-US" sz="3600" dirty="0"/>
              <a:t>English Bill of </a:t>
            </a:r>
            <a:r>
              <a:rPr lang="en-US" sz="3600" dirty="0" smtClean="0"/>
              <a:t>Rights</a:t>
            </a:r>
          </a:p>
          <a:p>
            <a:pPr lvl="0"/>
            <a:r>
              <a:rPr lang="en-US" sz="3600" dirty="0" smtClean="0"/>
              <a:t>Declaration </a:t>
            </a:r>
            <a:r>
              <a:rPr lang="en-US" sz="3600" dirty="0"/>
              <a:t>of Rights of Man and Citizen</a:t>
            </a:r>
          </a:p>
          <a:p>
            <a:pPr lvl="0"/>
            <a:r>
              <a:rPr lang="en-US" sz="3600" dirty="0"/>
              <a:t>The Republic</a:t>
            </a:r>
          </a:p>
          <a:p>
            <a:pPr lvl="0"/>
            <a:r>
              <a:rPr lang="en-US" sz="3600" dirty="0"/>
              <a:t>Politics</a:t>
            </a:r>
          </a:p>
          <a:p>
            <a:pPr lvl="0"/>
            <a:r>
              <a:rPr lang="en-US" sz="3600" dirty="0"/>
              <a:t>Magna </a:t>
            </a:r>
            <a:r>
              <a:rPr lang="en-US" sz="3600" dirty="0" err="1"/>
              <a:t>Carta</a:t>
            </a:r>
            <a:r>
              <a:rPr lang="en-US" sz="3600" dirty="0"/>
              <a:t> 1215</a:t>
            </a:r>
          </a:p>
          <a:p>
            <a:pPr lvl="0"/>
            <a:r>
              <a:rPr lang="en-US" sz="3600" dirty="0"/>
              <a:t>Social Contract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939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329</TotalTime>
  <Words>414</Words>
  <Application>Microsoft Office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Rise of Democratic Ideas</vt:lpstr>
      <vt:lpstr>People to Know</vt:lpstr>
      <vt:lpstr>Major Forms of Government</vt:lpstr>
      <vt:lpstr>Major Forms of Government</vt:lpstr>
      <vt:lpstr>Beliefs to Know</vt:lpstr>
      <vt:lpstr>Vocabulary to Know</vt:lpstr>
      <vt:lpstr>Concepts to Know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VVUHSD</cp:lastModifiedBy>
  <cp:revision>45</cp:revision>
  <dcterms:created xsi:type="dcterms:W3CDTF">2010-04-12T23:12:02Z</dcterms:created>
  <dcterms:modified xsi:type="dcterms:W3CDTF">2012-08-27T16:01:46Z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