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8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46C18"/>
    <a:srgbClr val="EC0AD6"/>
    <a:srgbClr val="FEE6FC"/>
    <a:srgbClr val="00FF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8BFFBF-34F4-47D1-82DC-64769818D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2A2B-69A9-497B-8B87-433E9EE03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E10D1-825C-460E-8EF5-D43DF7B83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F040F-56A9-4839-91A7-919A44448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FF5AA-49BC-43AF-9F12-2265E4F4E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A13A1-B6DB-4E93-AF83-1B2B3CEAE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D6D85-1772-424C-BC6C-305801CB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239F-852C-4934-AD9D-B6CA17CE8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FB94A-9514-4ADD-ABD1-AC55418C5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1B3AE-8838-4AA2-A61B-4AE876F81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F2108-6238-4213-A5D2-5DE17D761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6745-7B5B-48E1-9CD5-D983DC968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D2986-B8E8-427D-A50C-41BED1A5C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E8D41-2F99-4A74-A070-CCEC74648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DE1B-7CB2-4F2B-A740-7864CFD53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4686-261B-4B28-A0CB-00CF4BE4C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3007690-F542-4585-BD5A-FA5DE824A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5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/>
      <p:bldP spid="2254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25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missouristate.edu/writingcenter" TargetMode="External"/><Relationship Id="rId4" Type="http://schemas.openxmlformats.org/officeDocument/2006/relationships/hyperlink" Target="mailto:MichaelFrizell@MissouriState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smtClean="0">
                <a:solidFill>
                  <a:srgbClr val="FFFF00"/>
                </a:solidFill>
              </a:rPr>
              <a:t>Documentation,</a:t>
            </a:r>
            <a:r>
              <a:rPr lang="en-US" sz="8000" smtClean="0">
                <a:solidFill>
                  <a:srgbClr val="FFFF00"/>
                </a:solidFill>
              </a:rPr>
              <a:t/>
            </a:r>
            <a:br>
              <a:rPr lang="en-US" sz="8000" smtClean="0">
                <a:solidFill>
                  <a:srgbClr val="FFFF00"/>
                </a:solidFill>
              </a:rPr>
            </a:br>
            <a:r>
              <a:rPr lang="en-US" sz="8000" smtClean="0">
                <a:solidFill>
                  <a:srgbClr val="FFFF00"/>
                </a:solidFill>
              </a:rPr>
              <a:t>MLA Style</a:t>
            </a:r>
            <a:br>
              <a:rPr lang="en-US" sz="8000" smtClean="0">
                <a:solidFill>
                  <a:srgbClr val="FFFF00"/>
                </a:solidFill>
              </a:rPr>
            </a:br>
            <a:r>
              <a:rPr lang="en-US" sz="2800" smtClean="0"/>
              <a:t>A guide to in-text and reference citation methods.</a:t>
            </a:r>
            <a:br>
              <a:rPr lang="en-US" sz="2800" smtClean="0"/>
            </a:br>
            <a:r>
              <a:rPr lang="en-US" sz="2800" smtClean="0"/>
              <a:t> </a:t>
            </a:r>
            <a:r>
              <a:rPr lang="en-US" sz="2800" smtClean="0">
                <a:solidFill>
                  <a:srgbClr val="F46C18"/>
                </a:solidFill>
              </a:rPr>
              <a:t>Modern Language Association (MLA)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343400"/>
            <a:ext cx="86106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Written &amp; Presented by: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Michael Frizell, Director</a:t>
            </a:r>
          </a:p>
          <a:p>
            <a:pPr eaLnBrk="1" hangingPunct="1">
              <a:defRPr/>
            </a:pPr>
            <a:r>
              <a:rPr lang="en-US" smtClean="0"/>
              <a:t>MichaelFrizell@MissouriState.edu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3076" name="Picture 5" descr="Logo for WC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534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i="1" smtClean="0">
                <a:solidFill>
                  <a:srgbClr val="FFFF00"/>
                </a:solidFill>
              </a:rPr>
              <a:t>…a system in which you give your source in parentheses immediately after you give the information.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i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Four Common Citations: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Author and page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Title and page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Page number only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Secondhand quotations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i="1" smtClean="0">
              <a:solidFill>
                <a:srgbClr val="00FF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i="1" smtClean="0">
              <a:solidFill>
                <a:srgbClr val="00FF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i="1" smtClean="0">
                <a:solidFill>
                  <a:srgbClr val="00FF00"/>
                </a:solidFill>
              </a:rPr>
              <a:t>The first word of your citation match the corresponding entry on your Works Cited page!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590800"/>
            <a:ext cx="4017963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Citations:</a:t>
            </a:r>
            <a:br>
              <a:rPr lang="en-US" sz="4800" smtClean="0"/>
            </a:br>
            <a:r>
              <a:rPr lang="en-US" sz="4000" i="1" smtClean="0">
                <a:solidFill>
                  <a:srgbClr val="FF0000"/>
                </a:solidFill>
              </a:rPr>
              <a:t>Author &amp; Page Number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smtClean="0">
                <a:latin typeface="Arial" charset="0"/>
              </a:rPr>
              <a:t>(Keeling 125)</a:t>
            </a:r>
          </a:p>
          <a:p>
            <a:pPr eaLnBrk="1" hangingPunct="1">
              <a:defRPr/>
            </a:pPr>
            <a:endParaRPr lang="en-US" sz="360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800" b="1" smtClean="0">
                <a:solidFill>
                  <a:schemeClr val="hlink"/>
                </a:solidFill>
              </a:rPr>
              <a:t>Notice there is no “p” and no comma.</a:t>
            </a:r>
          </a:p>
          <a:p>
            <a:pPr eaLnBrk="1" hangingPunct="1">
              <a:defRPr/>
            </a:pPr>
            <a:endParaRPr lang="en-US" sz="2800" b="1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latin typeface="Arial" charset="0"/>
              </a:rPr>
              <a:t>The struggle for identity is common during puberty (Keeling 125).</a:t>
            </a:r>
          </a:p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pic>
        <p:nvPicPr>
          <p:cNvPr id="13316" name="Picture 8" descr="MCPE02500_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59013"/>
            <a:ext cx="4038600" cy="320675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Citations:</a:t>
            </a:r>
            <a:br>
              <a:rPr lang="en-US" sz="4800" smtClean="0"/>
            </a:br>
            <a:r>
              <a:rPr lang="en-US" i="1" smtClean="0">
                <a:solidFill>
                  <a:srgbClr val="FFFF00"/>
                </a:solidFill>
              </a:rPr>
              <a:t>Title &amp; Page Number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latin typeface="Arial" charset="0"/>
              </a:rPr>
              <a:t>Her distinctive writing style adds to her mystique (“Plath” 19).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FF00"/>
                </a:solidFill>
                <a:latin typeface="Arial" charset="0"/>
                <a:cs typeface="Arial" charset="0"/>
              </a:rPr>
              <a:t>• Often, articles, editorials, pamphlets, and other materials have no author listed; thus, give the first distinctive word of the title followed by page #</a:t>
            </a:r>
          </a:p>
        </p:txBody>
      </p:sp>
      <p:pic>
        <p:nvPicPr>
          <p:cNvPr id="14340" name="Picture 8" descr="MPj0399754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463" y="2562225"/>
            <a:ext cx="3902075" cy="2600325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i="1" smtClean="0">
                <a:solidFill>
                  <a:srgbClr val="00FF00"/>
                </a:solidFill>
              </a:rPr>
              <a:t>Page Number Only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If you have already mentioned the author’s name, put a page number only: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latin typeface="Arial" charset="0"/>
              </a:rPr>
              <a:t>Keeling states that Plath’s work stands in stark contrast to other confessional poets (58).</a:t>
            </a:r>
          </a:p>
        </p:txBody>
      </p:sp>
      <p:pic>
        <p:nvPicPr>
          <p:cNvPr id="15364" name="Picture 6" descr="MCj038257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78213" y="3938588"/>
            <a:ext cx="2187575" cy="2187575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i="1" smtClean="0">
                <a:solidFill>
                  <a:schemeClr val="accent1"/>
                </a:solidFill>
              </a:rPr>
              <a:t>Secondhand Quotations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00FF00"/>
                </a:solidFill>
              </a:rPr>
              <a:t>When you quote someone who has been quoted in one of your sources, use:</a:t>
            </a:r>
          </a:p>
          <a:p>
            <a:pPr eaLnBrk="1" hangingPunct="1">
              <a:defRPr/>
            </a:pPr>
            <a:endParaRPr lang="en-US" sz="2800" b="1" smtClean="0">
              <a:solidFill>
                <a:srgbClr val="00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smtClean="0"/>
              <a:t>qtd. in = quoted in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Evelyn Maxwell, author of numerous books about poetry, refers to Plath as the “queen of darkness” (qtd. in Keeling 99).</a:t>
            </a:r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i="1" smtClean="0">
                <a:solidFill>
                  <a:srgbClr val="EC0AD6"/>
                </a:solidFill>
              </a:rPr>
              <a:t>Special Cases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00FF00"/>
                </a:solidFill>
              </a:rPr>
              <a:t>Electronic Sources: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Articles &amp; Books originally in print –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mtClean="0">
                <a:latin typeface="Arial" charset="0"/>
              </a:rPr>
              <a:t>Goth dress can be quite outlandish (Raymon).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0000"/>
                </a:solidFill>
              </a:rPr>
              <a:t>Other Electronic Sources: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You may give the name in parentheses, but you can be more precise and include the name by indicating the format and incorporating the name smoothly into your sentence.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b="1" smtClean="0">
              <a:solidFill>
                <a:srgbClr val="EC0AD6"/>
              </a:solidFill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</a:rPr>
              <a:t>Interview or Speech: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If the source is an interview, lecture, or speech, include person’s name in introductory clause with no parenthesis: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Julia Cohen, graduate student in English and a self-professed Goth, states that being Goth is more a state of mind than outlandish dress.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i="1" smtClean="0">
                <a:solidFill>
                  <a:srgbClr val="F46C18"/>
                </a:solidFill>
              </a:rPr>
              <a:t>Multiple Authors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Two Sources by the Same Author:</a:t>
            </a:r>
          </a:p>
          <a:p>
            <a:pPr lvl="1" eaLnBrk="1" hangingPunct="1">
              <a:defRPr/>
            </a:pPr>
            <a:r>
              <a:rPr lang="en-US" sz="2400" smtClean="0"/>
              <a:t>Use the first identifying words to indicate the title of the work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The radical disconnect in Plath’s writing is evident in the poem </a:t>
            </a:r>
            <a:r>
              <a:rPr lang="en-US" sz="2400" i="1" smtClean="0">
                <a:latin typeface="Arial" charset="0"/>
              </a:rPr>
              <a:t>Cut</a:t>
            </a:r>
            <a:r>
              <a:rPr lang="en-US" sz="2400" smtClean="0">
                <a:latin typeface="Arial" charset="0"/>
              </a:rPr>
              <a:t> (</a:t>
            </a:r>
            <a:r>
              <a:rPr lang="en-US" sz="2400" u="sng" smtClean="0">
                <a:latin typeface="Arial" charset="0"/>
              </a:rPr>
              <a:t>In the Middle</a:t>
            </a:r>
            <a:r>
              <a:rPr lang="en-US" sz="2400" smtClean="0">
                <a:latin typeface="Arial" charset="0"/>
              </a:rPr>
              <a:t>, 188).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smtClean="0">
              <a:latin typeface="Arial" charset="0"/>
            </a:endParaRP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00FF00"/>
                </a:solidFill>
                <a:latin typeface="Arial" charset="0"/>
              </a:rPr>
              <a:t>OR</a:t>
            </a:r>
          </a:p>
          <a:p>
            <a:pPr lvl="1" algn="ctr" eaLnBrk="1" hangingPunct="1">
              <a:buFont typeface="Wingdings" pitchFamily="2" charset="2"/>
              <a:buNone/>
              <a:defRPr/>
            </a:pPr>
            <a:endParaRPr lang="en-US" sz="2400" smtClean="0">
              <a:solidFill>
                <a:srgbClr val="00FF00"/>
              </a:solidFill>
              <a:latin typeface="Arial" charset="0"/>
            </a:endParaRP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(Rimbaud, </a:t>
            </a:r>
            <a:r>
              <a:rPr lang="en-US" sz="2400" u="sng" smtClean="0">
                <a:latin typeface="Arial" charset="0"/>
              </a:rPr>
              <a:t>In the Middle</a:t>
            </a:r>
            <a:r>
              <a:rPr lang="en-US" sz="2400" smtClean="0">
                <a:latin typeface="Arial" charset="0"/>
              </a:rPr>
              <a:t>, 188).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i="1" smtClean="0">
                <a:solidFill>
                  <a:schemeClr val="hlink"/>
                </a:solidFill>
              </a:rPr>
              <a:t>Organization as Author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00FF00"/>
                </a:solidFill>
              </a:rPr>
              <a:t>Often, an organization serves as the author: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The National Council for Teachers of English state that students bring insider knowledge of youth culture and a passion for and investment in its texts and practices (5).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FF0000"/>
                </a:solidFill>
                <a:latin typeface="Arial" charset="0"/>
              </a:rPr>
              <a:t>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 charset="0"/>
              </a:rPr>
              <a:t>Students bring insider knowledge of youth culture (National Council for the Teachers of English 5).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  <p:pic>
        <p:nvPicPr>
          <p:cNvPr id="19460" name="Picture 5" descr="MCj029547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33800" y="4572000"/>
            <a:ext cx="1782763" cy="1882775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Parenthetical Citations: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i="1" smtClean="0">
                <a:solidFill>
                  <a:srgbClr val="99FF66"/>
                </a:solidFill>
              </a:rPr>
              <a:t>How Often to Give Citations</a:t>
            </a:r>
          </a:p>
        </p:txBody>
      </p:sp>
      <p:pic>
        <p:nvPicPr>
          <p:cNvPr id="20483" name="Picture 7" descr="MCj0232133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057400"/>
            <a:ext cx="3759200" cy="3857625"/>
          </a:xfrm>
        </p:spPr>
      </p:pic>
      <p:sp>
        <p:nvSpPr>
          <p:cNvPr id="542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When several facts in a row within one paragraph all come from the same page of a source, use one citation to cover them all. Place the citation after the last fact.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 citation </a:t>
            </a:r>
            <a:r>
              <a:rPr lang="en-US" sz="2800" b="1" smtClean="0">
                <a:solidFill>
                  <a:srgbClr val="F46C18"/>
                </a:solidFill>
              </a:rPr>
              <a:t>MUST</a:t>
            </a:r>
            <a:r>
              <a:rPr lang="en-US" sz="2800" smtClean="0"/>
              <a:t> be in the same paragraph as the facts!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List </a:t>
            </a:r>
            <a:r>
              <a:rPr lang="en-US" sz="2400" b="1" i="1" smtClean="0"/>
              <a:t>only </a:t>
            </a:r>
            <a:r>
              <a:rPr lang="en-US" sz="2400" b="1" smtClean="0"/>
              <a:t>those sources that you actually used.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List the complete title of the article, essay, or book.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Alphabetize your list</a:t>
            </a:r>
            <a:r>
              <a:rPr lang="en-US" sz="2400" smtClean="0"/>
              <a:t> by authors’ last names or the first main word in a title.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Online sources</a:t>
            </a:r>
            <a:r>
              <a:rPr lang="en-US" sz="2400" smtClean="0"/>
              <a:t> usually follow the print format followed by the URL &lt;URL&gt;. (journals, newspapers, magazines, abstracts, books, reviews, scholarly projects or databases, etc.).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Format –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Author’s last name first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Double-space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Left Margin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smtClean="0"/>
              <a:t>Indent second and third lines five spaces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smtClean="0"/>
              <a:t>Most item separated by periods – leave one space after ending punctuation.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smtClean="0"/>
              <a:t>Place a period at the end of each entry.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Format of the Paper…	</a:t>
            </a:r>
            <a:endParaRPr lang="en-US" sz="3600" smtClean="0">
              <a:solidFill>
                <a:srgbClr val="F46C18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38588"/>
            <a:ext cx="8229600" cy="25384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Choose a standard, easily readable font (e.g. Times New Roman) and type size (e.g. 12 point)</a:t>
            </a:r>
          </a:p>
          <a:p>
            <a:pPr eaLnBrk="1" hangingPunct="1">
              <a:defRPr/>
            </a:pPr>
            <a:r>
              <a:rPr lang="en-US" sz="2800" smtClean="0"/>
              <a:t>Do not right justify the margins</a:t>
            </a:r>
          </a:p>
          <a:p>
            <a:pPr eaLnBrk="1" hangingPunct="1">
              <a:defRPr/>
            </a:pPr>
            <a:r>
              <a:rPr lang="en-US" sz="2800" smtClean="0"/>
              <a:t>Turn off the automatic hyphenation feature</a:t>
            </a:r>
          </a:p>
          <a:p>
            <a:pPr eaLnBrk="1" hangingPunct="1">
              <a:defRPr/>
            </a:pPr>
            <a:r>
              <a:rPr lang="en-US" sz="2800" smtClean="0"/>
              <a:t>Print on one side of the paper only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pic>
        <p:nvPicPr>
          <p:cNvPr id="4100" name="Picture 6" descr="MPj0316779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1475" y="1600200"/>
            <a:ext cx="3319463" cy="218598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Specific Entries</a:t>
            </a:r>
            <a:endParaRPr lang="en-US" sz="4000" smtClean="0">
              <a:solidFill>
                <a:schemeClr val="hlink"/>
              </a:solidFill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Book: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46C18"/>
                </a:solidFill>
                <a:latin typeface="Arial" charset="0"/>
              </a:rPr>
              <a:t>Author. </a:t>
            </a:r>
            <a:r>
              <a:rPr lang="en-US" sz="2000" b="1" u="sng" smtClean="0">
                <a:solidFill>
                  <a:srgbClr val="F46C18"/>
                </a:solidFill>
                <a:latin typeface="Arial" charset="0"/>
              </a:rPr>
              <a:t>Title</a:t>
            </a:r>
            <a:r>
              <a:rPr lang="en-US" sz="2000" b="1" smtClean="0">
                <a:solidFill>
                  <a:srgbClr val="F46C18"/>
                </a:solidFill>
                <a:latin typeface="Arial" charset="0"/>
              </a:rPr>
              <a:t>. City: Publisher, date.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Corti, Lillian. </a:t>
            </a:r>
            <a:r>
              <a:rPr lang="en-US" sz="2000" b="1" u="sng" smtClean="0">
                <a:latin typeface="Arial" charset="0"/>
              </a:rPr>
              <a:t>The Myth of Medea and the Murder of Children</a:t>
            </a:r>
            <a:r>
              <a:rPr lang="en-US" sz="2000" b="1" smtClean="0">
                <a:latin typeface="Arial" charset="0"/>
              </a:rPr>
              <a:t>. Westport, CT: Greenwood Press, 1998.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defRPr/>
            </a:pPr>
            <a:r>
              <a:rPr lang="en-US" b="1" smtClean="0"/>
              <a:t>Article in a Magazine: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Author. “Title of Article.” </a:t>
            </a:r>
            <a:r>
              <a:rPr lang="en-US" sz="2000" b="1" u="sng" smtClean="0">
                <a:solidFill>
                  <a:srgbClr val="FFFF00"/>
                </a:solidFill>
                <a:latin typeface="Arial" charset="0"/>
              </a:rPr>
              <a:t>Title of Periodical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 Date: page(s).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Gerard, Jeremy. “Review of Redwood Curtain.” </a:t>
            </a:r>
            <a:r>
              <a:rPr lang="en-US" sz="2000" b="1" u="sng" smtClean="0">
                <a:latin typeface="Arial" charset="0"/>
              </a:rPr>
              <a:t>Variety</a:t>
            </a:r>
            <a:r>
              <a:rPr lang="en-US" sz="2000" b="1" smtClean="0">
                <a:latin typeface="Arial" charset="0"/>
              </a:rPr>
              <a:t> April 5, 1993: p. 43.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Specific Entries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Article in a Newspaper: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00FF00"/>
                </a:solidFill>
                <a:latin typeface="Arial" charset="0"/>
              </a:rPr>
              <a:t>Author (if given). “Title of Article.” </a:t>
            </a:r>
            <a:r>
              <a:rPr lang="en-US" sz="2000" b="1" u="sng" smtClean="0">
                <a:solidFill>
                  <a:srgbClr val="00FF00"/>
                </a:solidFill>
                <a:latin typeface="Arial" charset="0"/>
              </a:rPr>
              <a:t>Title of Newspaper </a:t>
            </a:r>
            <a:r>
              <a:rPr lang="en-US" sz="2000" b="1" smtClean="0">
                <a:solidFill>
                  <a:srgbClr val="00FF00"/>
                </a:solidFill>
                <a:latin typeface="Arial" charset="0"/>
              </a:rPr>
              <a:t>Complete date, section number or title: page(s).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solidFill>
                <a:srgbClr val="00FF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Kerr, Walter. “The Lives they Lived.” </a:t>
            </a:r>
            <a:r>
              <a:rPr lang="en-US" sz="2000" b="1" u="sng" smtClean="0">
                <a:latin typeface="Arial" charset="0"/>
              </a:rPr>
              <a:t>The New York Times</a:t>
            </a:r>
            <a:r>
              <a:rPr lang="en-US" sz="2000" b="1" smtClean="0">
                <a:latin typeface="Arial" charset="0"/>
              </a:rPr>
              <a:t> 29 December 1996, late ed.: sec. 1: 53.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Article or Story in a Collection of Anthology: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EC0AD6"/>
                </a:solidFill>
                <a:latin typeface="Arial" charset="0"/>
              </a:rPr>
              <a:t>Author. “Title.” </a:t>
            </a:r>
            <a:r>
              <a:rPr lang="en-US" sz="2000" b="1" u="sng" smtClean="0">
                <a:solidFill>
                  <a:srgbClr val="EC0AD6"/>
                </a:solidFill>
                <a:latin typeface="Arial" charset="0"/>
              </a:rPr>
              <a:t>Book Title</a:t>
            </a:r>
            <a:r>
              <a:rPr lang="en-US" sz="2000" b="1" smtClean="0">
                <a:solidFill>
                  <a:srgbClr val="EC0AD6"/>
                </a:solidFill>
                <a:latin typeface="Arial" charset="0"/>
              </a:rPr>
              <a:t>. Editor. City: Publisher, date. Pages.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solidFill>
                <a:srgbClr val="EC0AD6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Franklin, Benjamin. “The Speech of Miss Polly Baker.” </a:t>
            </a:r>
            <a:r>
              <a:rPr lang="en-US" sz="2000" b="1" u="sng" smtClean="0">
                <a:latin typeface="Arial" charset="0"/>
              </a:rPr>
              <a:t>Benjamin Franklin: The Autobiography and Other Writings</a:t>
            </a:r>
            <a:r>
              <a:rPr lang="en-US" sz="2000" b="1" smtClean="0">
                <a:latin typeface="Arial" charset="0"/>
              </a:rPr>
              <a:t>. Ed. Kenneth Silverman. New York: Viking, 1986. 209-213.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Specific Entries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Article in a Scholarly Journal: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46C18"/>
                </a:solidFill>
                <a:latin typeface="Arial" charset="0"/>
              </a:rPr>
              <a:t>Author. “Title of Article.” </a:t>
            </a:r>
            <a:r>
              <a:rPr lang="en-US" sz="2000" b="1" u="sng" smtClean="0">
                <a:solidFill>
                  <a:srgbClr val="F46C18"/>
                </a:solidFill>
                <a:latin typeface="Arial" charset="0"/>
              </a:rPr>
              <a:t>Journal Title</a:t>
            </a:r>
            <a:r>
              <a:rPr lang="en-US" sz="2000" b="1" smtClean="0">
                <a:solidFill>
                  <a:srgbClr val="F46C18"/>
                </a:solidFill>
                <a:latin typeface="Arial" charset="0"/>
              </a:rPr>
              <a:t> Volume number (complete date): pages covered by article.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solidFill>
                <a:srgbClr val="F46C18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Witham, Barry B. “Images of America.” </a:t>
            </a:r>
            <a:r>
              <a:rPr lang="en-US" sz="2000" b="1" u="sng" smtClean="0">
                <a:latin typeface="Arial" charset="0"/>
              </a:rPr>
              <a:t>Theatre Journal </a:t>
            </a:r>
            <a:r>
              <a:rPr lang="en-US" sz="2000" b="1" smtClean="0">
                <a:latin typeface="Arial" charset="0"/>
              </a:rPr>
              <a:t>34 (May 1982): 223-232.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defRPr/>
            </a:pPr>
            <a:r>
              <a:rPr lang="en-US" b="1" smtClean="0"/>
              <a:t>Encyclopedia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“Title of Article.” </a:t>
            </a:r>
            <a:r>
              <a:rPr lang="en-US" sz="2000" b="1" u="sng" smtClean="0">
                <a:solidFill>
                  <a:srgbClr val="FFFF00"/>
                </a:solidFill>
                <a:latin typeface="Arial" charset="0"/>
              </a:rPr>
              <a:t>Title of Encyclopedia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. Year of the edition.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“Plath, Sylvia.” </a:t>
            </a:r>
            <a:r>
              <a:rPr lang="en-US" sz="2000" b="1" u="sng" smtClean="0">
                <a:latin typeface="Arial" charset="0"/>
              </a:rPr>
              <a:t>Encyclopedia Britannica</a:t>
            </a:r>
            <a:r>
              <a:rPr lang="en-US" sz="2000" b="1" smtClean="0">
                <a:latin typeface="Arial" charset="0"/>
              </a:rPr>
              <a:t>. 2005 ed.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Specific Entries – Electronic Sources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b="1" smtClean="0"/>
              <a:t>Direct E-Mail to You (Not a Discussion Group)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EC0AD6"/>
                </a:solidFill>
                <a:latin typeface="Arial" charset="0"/>
              </a:rPr>
              <a:t>Author of e-mail [title or area of expertise, professional affiliation]. “Subject line.” E-mail to the author (meaning you) date.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Rushbrook, Sally [poet]. “For Goths Sake.” E-mail to the author. 7 June 1999.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rgbClr val="00FF00"/>
                </a:solidFill>
              </a:rPr>
              <a:t>Standalone Database or CD-ROM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Author. “Title.” (or the heading of the material you read) </a:t>
            </a:r>
            <a:r>
              <a:rPr lang="en-US" sz="2000" b="1" u="sng" smtClean="0">
                <a:solidFill>
                  <a:srgbClr val="FFFF00"/>
                </a:solidFill>
                <a:latin typeface="Arial" charset="0"/>
              </a:rPr>
              <a:t>Title of Entire Work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 publishing information of original, if known. </a:t>
            </a:r>
            <a:r>
              <a:rPr lang="en-US" sz="2000" b="1" u="sng" smtClean="0">
                <a:solidFill>
                  <a:srgbClr val="FFFF00"/>
                </a:solidFill>
                <a:latin typeface="Arial" charset="0"/>
              </a:rPr>
              <a:t>Title of Database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. Publication Medium. Vendor (if relevant). Electronic publication date.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Good, Sarah. “Goth Tradition in Adolescents.” </a:t>
            </a:r>
            <a:r>
              <a:rPr lang="en-US" sz="2000" b="1" u="sng" smtClean="0">
                <a:latin typeface="Arial" charset="0"/>
              </a:rPr>
              <a:t>Newsday</a:t>
            </a:r>
            <a:r>
              <a:rPr lang="en-US" sz="2000" b="1" smtClean="0">
                <a:latin typeface="Arial" charset="0"/>
              </a:rPr>
              <a:t> 16 Mar. 1997 sec. Life: 1. </a:t>
            </a:r>
            <a:r>
              <a:rPr lang="en-US" sz="2000" b="1" u="sng" smtClean="0">
                <a:latin typeface="Arial" charset="0"/>
              </a:rPr>
              <a:t>Newsbank Newsday</a:t>
            </a:r>
            <a:r>
              <a:rPr lang="en-US" sz="2000" b="1" smtClean="0">
                <a:latin typeface="Arial" charset="0"/>
              </a:rPr>
              <a:t>. CD-ROM. 1999.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Specific Entries – Electronic Sources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Online Source or Website: NOTE - &lt;URL&gt;.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rgbClr val="F46C18"/>
                </a:solidFill>
                <a:latin typeface="Arial" charset="0"/>
              </a:rPr>
              <a:t>Author or organization. “Title of section, if given.” </a:t>
            </a:r>
            <a:r>
              <a:rPr lang="en-US" sz="1800" b="1" u="sng" smtClean="0">
                <a:solidFill>
                  <a:srgbClr val="F46C18"/>
                </a:solidFill>
                <a:latin typeface="Arial" charset="0"/>
              </a:rPr>
              <a:t>Title of the Complete Work</a:t>
            </a:r>
            <a:r>
              <a:rPr lang="en-US" sz="1800" b="1" smtClean="0">
                <a:solidFill>
                  <a:srgbClr val="F46C18"/>
                </a:solidFill>
                <a:latin typeface="Arial" charset="0"/>
              </a:rPr>
              <a:t>. Date of publication or last revision. Sponsoring organization if different from author. Date you viewed the site &lt;URL of site&gt;.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b="1" smtClean="0">
              <a:solidFill>
                <a:srgbClr val="F46C18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Arial" charset="0"/>
              </a:rPr>
              <a:t>Elder, Preston. “What is Goth?” </a:t>
            </a:r>
            <a:r>
              <a:rPr lang="en-US" sz="1800" b="1" u="sng" smtClean="0">
                <a:latin typeface="Arial" charset="0"/>
              </a:rPr>
              <a:t>Goth.net</a:t>
            </a:r>
            <a:r>
              <a:rPr lang="en-US" sz="1800" b="1" smtClean="0">
                <a:latin typeface="Arial" charset="0"/>
              </a:rPr>
              <a:t>. 2000, 2001. Goth.net. 30 March 2006 &lt;http://www.goth.net/goth.html&gt;.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b="1" smtClean="0">
              <a:latin typeface="Arial" charset="0"/>
            </a:endParaRPr>
          </a:p>
          <a:p>
            <a:pPr eaLnBrk="1" hangingPunct="1">
              <a:defRPr/>
            </a:pPr>
            <a:r>
              <a:rPr lang="en-US" sz="2800" b="1" smtClean="0"/>
              <a:t>Posting to a Discussion Group: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rgbClr val="99FF66"/>
                </a:solidFill>
                <a:latin typeface="Arial" charset="0"/>
              </a:rPr>
              <a:t>Author (not screen name). “Subject line of article.” Online posting. Date of posting. Group to which it was sent – multiple group names separated by comma. Date you viewed it &lt;URL&gt;.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Arial" charset="0"/>
              </a:rPr>
              <a:t>Rushbrook, Sally. “Plath and Me.” Online posting. 7 June 2000. Goth.net. 6 March 2006. &lt;http://www.goth.net/groups&gt;.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Special Cases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EC0AD6"/>
                </a:solidFill>
              </a:rPr>
              <a:t>No Author:</a:t>
            </a:r>
          </a:p>
          <a:p>
            <a:pPr lvl="1" eaLnBrk="1" hangingPunct="1">
              <a:defRPr/>
            </a:pPr>
            <a:r>
              <a:rPr lang="en-US" sz="2400" b="1" smtClean="0"/>
              <a:t>Alphabetize according to the first main word in the title, ignoring the articles a, an, and the.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8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Arial" charset="0"/>
              </a:rPr>
              <a:t>“Moonshot Tape.” </a:t>
            </a:r>
            <a:r>
              <a:rPr lang="en-US" sz="1800" b="1" u="sng" smtClean="0">
                <a:latin typeface="Arial" charset="0"/>
              </a:rPr>
              <a:t>Antaeus</a:t>
            </a:r>
            <a:r>
              <a:rPr lang="en-US" sz="1800" b="1" smtClean="0">
                <a:latin typeface="Arial" charset="0"/>
              </a:rPr>
              <a:t>. Ed. Daniel Helpern. New York: Ecco Press, 1991.</a:t>
            </a:r>
            <a:endParaRPr lang="en-US" sz="1800" b="1" smtClean="0"/>
          </a:p>
          <a:p>
            <a:pPr eaLnBrk="1" hangingPunct="1">
              <a:defRPr/>
            </a:pPr>
            <a:r>
              <a:rPr lang="en-US" sz="2800" b="1" smtClean="0">
                <a:solidFill>
                  <a:srgbClr val="99FF66"/>
                </a:solidFill>
              </a:rPr>
              <a:t>Two or More Authors:</a:t>
            </a:r>
          </a:p>
          <a:p>
            <a:pPr lvl="1" eaLnBrk="1" hangingPunct="1">
              <a:defRPr/>
            </a:pPr>
            <a:r>
              <a:rPr lang="en-US" sz="2400" b="1" smtClean="0"/>
              <a:t>Give the last name first for the first author only.</a:t>
            </a:r>
          </a:p>
          <a:p>
            <a:pPr lvl="1" eaLnBrk="1" hangingPunct="1">
              <a:defRPr/>
            </a:pPr>
            <a:endParaRPr lang="en-US" sz="18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Arial" charset="0"/>
              </a:rPr>
              <a:t>Hall, David, Laura Henigman, and Lillian Corti. </a:t>
            </a:r>
            <a:r>
              <a:rPr lang="en-US" sz="1800" b="1" u="sng" smtClean="0">
                <a:latin typeface="Arial" charset="0"/>
              </a:rPr>
              <a:t>Worlds of Wonder, Days of Judgement</a:t>
            </a:r>
            <a:r>
              <a:rPr lang="en-US" sz="1800" b="1" smtClean="0">
                <a:latin typeface="Arial" charset="0"/>
              </a:rPr>
              <a:t>. Cambridge: Harvard University Press, 1990.</a:t>
            </a:r>
            <a:endParaRPr lang="en-US" sz="1800" b="1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defRPr/>
            </a:pPr>
            <a:endParaRPr lang="en-US" sz="2800" b="1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Special Cases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More Work by Same Author:</a:t>
            </a:r>
          </a:p>
          <a:p>
            <a:pPr lvl="1" eaLnBrk="1" hangingPunct="1">
              <a:defRPr/>
            </a:pPr>
            <a:r>
              <a:rPr lang="en-US" b="1" smtClean="0"/>
              <a:t>Use three hyphens and a period (---.) in place of the author’s name and alphabetize the works according to title.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Wilson, Lanford. </a:t>
            </a:r>
            <a:r>
              <a:rPr lang="en-US" sz="2000" b="1" u="sng" smtClean="0">
                <a:latin typeface="Arial" charset="0"/>
              </a:rPr>
              <a:t>Day</a:t>
            </a:r>
            <a:r>
              <a:rPr lang="en-US" sz="2000" b="1" smtClean="0">
                <a:latin typeface="Arial" charset="0"/>
              </a:rPr>
              <a:t>. New York: Dramatists Play Service, 1994.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---. </a:t>
            </a:r>
            <a:r>
              <a:rPr lang="en-US" sz="2000" b="1" u="sng" smtClean="0">
                <a:latin typeface="Arial" charset="0"/>
              </a:rPr>
              <a:t>Sympathetic Magic</a:t>
            </a:r>
            <a:r>
              <a:rPr lang="en-US" sz="2000" b="1" smtClean="0">
                <a:latin typeface="Arial" charset="0"/>
              </a:rPr>
              <a:t>. New York: Dramatists Play Service, 1998.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---. </a:t>
            </a:r>
            <a:r>
              <a:rPr lang="en-US" sz="2000" b="1" u="sng" smtClean="0">
                <a:latin typeface="Arial" charset="0"/>
              </a:rPr>
              <a:t>Tally and Son</a:t>
            </a:r>
            <a:r>
              <a:rPr lang="en-US" sz="2000" b="1" smtClean="0">
                <a:latin typeface="Arial" charset="0"/>
              </a:rPr>
              <a:t>. New York, Dramatists Play Service, 1995.</a:t>
            </a:r>
            <a:endParaRPr lang="en-US" b="1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Special Cases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Radio/Television Program: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Speaker Name. </a:t>
            </a:r>
            <a:r>
              <a:rPr lang="en-US" sz="2000" b="1" u="sng" smtClean="0">
                <a:solidFill>
                  <a:srgbClr val="FFFF00"/>
                </a:solidFill>
                <a:latin typeface="Arial" charset="0"/>
              </a:rPr>
              <a:t>Program Title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. Company if known. Network and/or station call letters, city. Date of broadcast.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Mangone, Carlo. </a:t>
            </a:r>
            <a:r>
              <a:rPr lang="en-US" sz="2000" b="1" u="sng" smtClean="0">
                <a:latin typeface="Arial" charset="0"/>
              </a:rPr>
              <a:t>Weekend Edition Saturday</a:t>
            </a:r>
            <a:r>
              <a:rPr lang="en-US" sz="2000" b="1" smtClean="0">
                <a:latin typeface="Arial" charset="0"/>
              </a:rPr>
              <a:t>. Natl. Public Radio. KSMU, Springfield, MO. 31 May 1997.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Video/DVD or Audio Recording: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00FF00"/>
                </a:solidFill>
                <a:latin typeface="Arial" charset="0"/>
              </a:rPr>
              <a:t>Author, Director, or Performer. </a:t>
            </a:r>
            <a:r>
              <a:rPr lang="en-US" sz="2000" b="1" u="sng" smtClean="0">
                <a:solidFill>
                  <a:srgbClr val="00FF00"/>
                </a:solidFill>
                <a:latin typeface="Arial" charset="0"/>
              </a:rPr>
              <a:t>Title</a:t>
            </a:r>
            <a:r>
              <a:rPr lang="en-US" sz="2000" b="1" smtClean="0">
                <a:solidFill>
                  <a:srgbClr val="00FF00"/>
                </a:solidFill>
                <a:latin typeface="Arial" charset="0"/>
              </a:rPr>
              <a:t>. Format. Distributor, date.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Frizell, Michael. </a:t>
            </a:r>
            <a:r>
              <a:rPr lang="en-US" sz="2000" b="1" u="sng" smtClean="0">
                <a:latin typeface="Arial" charset="0"/>
              </a:rPr>
              <a:t>I Hate Hamlet</a:t>
            </a:r>
            <a:r>
              <a:rPr lang="en-US" sz="2000" b="1" smtClean="0">
                <a:latin typeface="Arial" charset="0"/>
              </a:rPr>
              <a:t>. DVD. Little Theatre Home Video, 2006.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WORKS CITED: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rgbClr val="99FF66"/>
                </a:solidFill>
              </a:rPr>
              <a:t>Special Cases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3058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Pamphlet:</a:t>
            </a:r>
          </a:p>
          <a:p>
            <a:pPr lvl="1" eaLnBrk="1" hangingPunct="1">
              <a:defRPr/>
            </a:pPr>
            <a:r>
              <a:rPr lang="en-US" sz="2400" b="1" smtClean="0"/>
              <a:t>Follow the format for a book. If no date is listed, use n.d.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200" b="1" smtClean="0"/>
          </a:p>
          <a:p>
            <a:pPr eaLnBrk="1" hangingPunct="1">
              <a:defRPr/>
            </a:pPr>
            <a:r>
              <a:rPr lang="en-US" sz="2800" b="1" smtClean="0"/>
              <a:t>Interview, Speech, or Lecture: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Speaker’s name [Speaker’s position]. Type of presentation. Location, date.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Arial" charset="0"/>
              </a:rPr>
              <a:t>Jenkins, Jeff [Owner and Creative Director, The Skinny Improv Theatre]. Personal Interview. Springfield, MO. 29 March 2006.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pic>
        <p:nvPicPr>
          <p:cNvPr id="30724" name="Picture 9" descr="pageheading_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106988"/>
            <a:ext cx="4343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retrievegif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257800"/>
            <a:ext cx="14478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5" descr="Logo for WCOn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534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85800" y="2286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Frizell, </a:t>
            </a: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Director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04800" y="34290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>
                <a:solidFill>
                  <a:srgbClr val="F46C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MORE INFORMATION: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MichaelFrizell@MissouriState.edu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hlinkClick r:id="rId5"/>
              </a:rPr>
              <a:t>www.missouristate.edu/writingcenter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14" name="Rectangle 10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FF00"/>
                </a:solidFill>
                <a:latin typeface="Arial" charset="0"/>
              </a:rPr>
              <a:t>THANK YOU!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utoUpdateAnimBg="0"/>
      <p:bldP spid="7271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Format (continued)…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72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</a:rPr>
              <a:t>MARGINS:</a:t>
            </a:r>
          </a:p>
          <a:p>
            <a:pPr lvl="2" eaLnBrk="1" hangingPunct="1">
              <a:defRPr/>
            </a:pPr>
            <a:r>
              <a:rPr lang="en-US" sz="2000" smtClean="0"/>
              <a:t>Except for page numbers, 1 inch margins all around</a:t>
            </a:r>
          </a:p>
          <a:p>
            <a:pPr lvl="3" eaLnBrk="1" hangingPunct="1">
              <a:defRPr/>
            </a:pPr>
            <a:r>
              <a:rPr lang="en-US" smtClean="0"/>
              <a:t>Microsoft Word default is 1.25” for left &amp; right margins</a:t>
            </a:r>
          </a:p>
          <a:p>
            <a:pPr lvl="3" eaLnBrk="1" hangingPunct="1">
              <a:defRPr/>
            </a:pPr>
            <a:r>
              <a:rPr lang="en-US" smtClean="0"/>
              <a:t>Use Page Setup under the File menu to change.</a:t>
            </a:r>
          </a:p>
          <a:p>
            <a:pPr lvl="2" eaLnBrk="1" hangingPunct="1">
              <a:defRPr/>
            </a:pPr>
            <a:r>
              <a:rPr lang="en-US" sz="2000" smtClean="0"/>
              <a:t>Indent the first line of each paragraph ½ inch</a:t>
            </a:r>
          </a:p>
          <a:p>
            <a:pPr lvl="2" eaLnBrk="1" hangingPunct="1">
              <a:defRPr/>
            </a:pPr>
            <a:r>
              <a:rPr lang="en-US" sz="2000" smtClean="0"/>
              <a:t>Set off long (defined as those longer than 4 lines or prose or 3 lines of verse) quotations 1 inch (ten spaces) from the left margin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600" smtClean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524000"/>
            <a:ext cx="330835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Format (continued…)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</a:rPr>
              <a:t>SPACING:</a:t>
            </a:r>
          </a:p>
          <a:p>
            <a:pPr lvl="2" eaLnBrk="1" hangingPunct="1">
              <a:defRPr/>
            </a:pPr>
            <a:r>
              <a:rPr lang="en-US" smtClean="0"/>
              <a:t>Double-space throughout, including quotations and works cited! No extra spacing required (dead space).</a:t>
            </a:r>
          </a:p>
          <a:p>
            <a:pPr lvl="2" eaLnBrk="1" hangingPunct="1">
              <a:defRPr/>
            </a:pPr>
            <a:r>
              <a:rPr lang="en-US" smtClean="0"/>
              <a:t>1 space after a period or other concluding punctuation</a:t>
            </a:r>
          </a:p>
          <a:p>
            <a:pPr eaLnBrk="1" hangingPunct="1">
              <a:defRPr/>
            </a:pPr>
            <a:endParaRPr lang="en-US" sz="2400" smtClean="0"/>
          </a:p>
        </p:txBody>
      </p:sp>
      <p:pic>
        <p:nvPicPr>
          <p:cNvPr id="6148" name="Picture 5" descr="MCj041020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3657600"/>
            <a:ext cx="3881438" cy="269398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Format (continued)…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HEADING AND TITLE:</a:t>
            </a:r>
          </a:p>
          <a:p>
            <a:pPr lvl="2" eaLnBrk="1" hangingPunct="1">
              <a:defRPr/>
            </a:pPr>
            <a:r>
              <a:rPr lang="en-US" smtClean="0"/>
              <a:t>NO TITLE PAGE in MLA format!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14663"/>
            <a:ext cx="8067675" cy="337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rgbClr val="00FF00"/>
                </a:solidFill>
              </a:rPr>
              <a:t>Sources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700" b="1" smtClean="0">
                <a:solidFill>
                  <a:srgbClr val="FF0000"/>
                </a:solidFill>
              </a:rPr>
              <a:t>GENERAL RULE: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b="1" smtClean="0"/>
              <a:t>Ideally, no more than 25 percent of your paper should be direct quotations.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b="1" i="1" smtClean="0"/>
              <a:t>Paraphrase</a:t>
            </a:r>
            <a:r>
              <a:rPr lang="en-US" sz="2700" b="1" smtClean="0"/>
              <a:t> as much as you can.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b="1" smtClean="0"/>
              <a:t>Use direct quotations when citing a statistic or original theory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700" b="1" smtClean="0"/>
              <a:t>Use author's words if they capture a point exactly</a:t>
            </a:r>
            <a:r>
              <a:rPr lang="en-US" sz="27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pic>
        <p:nvPicPr>
          <p:cNvPr id="8196" name="Picture 5" descr="MPj0396059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0725" y="1371600"/>
            <a:ext cx="3540125" cy="51816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When to Give Your Source…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FFFF00"/>
                </a:solidFill>
              </a:rPr>
              <a:t>You must acknowledge in your paper the source of</a:t>
            </a:r>
          </a:p>
          <a:p>
            <a:pPr lvl="1" eaLnBrk="1" hangingPunct="1">
              <a:defRPr/>
            </a:pPr>
            <a:r>
              <a:rPr lang="en-US" sz="2400" smtClean="0"/>
              <a:t>A direct quotation</a:t>
            </a:r>
          </a:p>
          <a:p>
            <a:pPr lvl="1" eaLnBrk="1" hangingPunct="1">
              <a:defRPr/>
            </a:pPr>
            <a:r>
              <a:rPr lang="en-US" sz="2400" smtClean="0"/>
              <a:t>A statistic</a:t>
            </a:r>
          </a:p>
          <a:p>
            <a:pPr lvl="1" eaLnBrk="1" hangingPunct="1">
              <a:defRPr/>
            </a:pPr>
            <a:r>
              <a:rPr lang="en-US" sz="2400" smtClean="0"/>
              <a:t>An idea	</a:t>
            </a:r>
          </a:p>
          <a:p>
            <a:pPr lvl="1" eaLnBrk="1" hangingPunct="1">
              <a:defRPr/>
            </a:pPr>
            <a:r>
              <a:rPr lang="en-US" sz="2400" smtClean="0"/>
              <a:t>Someone else’s opinion</a:t>
            </a:r>
          </a:p>
          <a:p>
            <a:pPr lvl="1" eaLnBrk="1" hangingPunct="1">
              <a:defRPr/>
            </a:pPr>
            <a:r>
              <a:rPr lang="en-US" sz="2400" smtClean="0"/>
              <a:t>Concrete facts not considered “common knowledge”</a:t>
            </a:r>
          </a:p>
          <a:p>
            <a:pPr lvl="1" eaLnBrk="1" hangingPunct="1">
              <a:defRPr/>
            </a:pPr>
            <a:r>
              <a:rPr lang="en-US" sz="2400" smtClean="0"/>
              <a:t>Information not commonly known</a:t>
            </a:r>
          </a:p>
          <a:p>
            <a:pPr lvl="1" eaLnBrk="1" hangingPunct="1">
              <a:defRPr/>
            </a:pPr>
            <a:r>
              <a:rPr lang="en-US" sz="2400" smtClean="0"/>
              <a:t>Information taken from the computer (CD ROMS, internet, etc.)</a:t>
            </a:r>
          </a:p>
          <a:p>
            <a:pPr lvl="1" eaLnBrk="1" hangingPunct="1">
              <a:defRPr/>
            </a:pPr>
            <a:r>
              <a:rPr lang="en-US" sz="2400" smtClean="0"/>
              <a:t>Illustrations, photographs, or charts – if not yours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00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000" smtClean="0"/>
              <a:t>Source: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000" smtClean="0"/>
              <a:t>Silverman, Jay, Elaine Hughes, and Diana Roberts Weinbroer. </a:t>
            </a:r>
            <a:r>
              <a:rPr lang="en-US" sz="1000" u="sng" smtClean="0"/>
              <a:t>Rules of Thumb: A Guide for Writers</a:t>
            </a:r>
            <a:r>
              <a:rPr lang="en-US" sz="1000" smtClean="0"/>
              <a:t>. New York: McGraw Hill, 2002.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Paraphrasing and Summarizing</a:t>
            </a:r>
          </a:p>
        </p:txBody>
      </p:sp>
      <p:pic>
        <p:nvPicPr>
          <p:cNvPr id="10243" name="Picture 5" descr="MPj0400053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32113" y="1600200"/>
            <a:ext cx="3279775" cy="2185988"/>
          </a:xfrm>
        </p:spPr>
      </p:pic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38588"/>
            <a:ext cx="8229600" cy="26146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You must still acknowledge your source if you…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00FF00"/>
                </a:solidFill>
              </a:rPr>
              <a:t>Paraphrase: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Put someone else’s ideas into your own words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00FF00"/>
                </a:solidFill>
              </a:rPr>
              <a:t>Summarize: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Condense someone else’s words or ideas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Signal Phrases in MLA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rgbClr val="FFFF00"/>
                </a:solidFill>
              </a:rPr>
              <a:t>Model Signal Phrases: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“In the words of researchers Long and McKinzie…”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“As Paul Rudnick has noted…”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“Melinda Stuart, mother of a child killed by a drunk driver, points out…”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“…,writes Michelle Moore, 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FF00"/>
                </a:solidFill>
              </a:rPr>
              <a:t>NOTE: Never use “says”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267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rgbClr val="EC0AD6"/>
                </a:solidFill>
              </a:rPr>
              <a:t>Verbs in Signal Phrases: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acknowledges	       admits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agrees		       asserts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believes	       claims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comments	       confirms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contends	       declares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denies		       disputes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emphasizes	       endorses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grants		       illustrates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implies		       notes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observes	       points out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reasons	       	       refutes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Arial" charset="0"/>
              </a:rPr>
              <a:t>suggests	       writes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000" smtClean="0">
                <a:latin typeface="Arial" charset="0"/>
              </a:rPr>
              <a:t>Complete list: Hacker, Diana. </a:t>
            </a:r>
            <a:r>
              <a:rPr lang="en-US" sz="1000" u="sng" smtClean="0">
                <a:latin typeface="Arial" charset="0"/>
              </a:rPr>
              <a:t>A Writer’s Reference</a:t>
            </a:r>
            <a:r>
              <a:rPr lang="en-US" sz="1000" smtClean="0">
                <a:latin typeface="Arial" charset="0"/>
              </a:rPr>
              <a:t>. 5</a:t>
            </a:r>
            <a:r>
              <a:rPr lang="en-US" sz="1000" baseline="30000" smtClean="0">
                <a:latin typeface="Arial" charset="0"/>
              </a:rPr>
              <a:t>th</a:t>
            </a:r>
            <a:r>
              <a:rPr lang="en-US" sz="1000" smtClean="0">
                <a:latin typeface="Arial" charset="0"/>
              </a:rPr>
              <a:t> ed. Boston: Bedford/St. Martin’s, 2003. p. 336.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643</TotalTime>
  <Words>1831</Words>
  <Application>Microsoft Office PowerPoint</Application>
  <PresentationFormat>On-screen Show (4:3)</PresentationFormat>
  <Paragraphs>236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Garamond</vt:lpstr>
      <vt:lpstr>Arial</vt:lpstr>
      <vt:lpstr>Wingdings</vt:lpstr>
      <vt:lpstr>Calibri</vt:lpstr>
      <vt:lpstr>Stream</vt:lpstr>
      <vt:lpstr>Documentation, MLA Style A guide to in-text and reference citation methods.  Modern Language Association (MLA)</vt:lpstr>
      <vt:lpstr>The Format of the Paper… </vt:lpstr>
      <vt:lpstr>Format (continued)…</vt:lpstr>
      <vt:lpstr>Format (continued…)</vt:lpstr>
      <vt:lpstr>Format (continued)…</vt:lpstr>
      <vt:lpstr>Sources</vt:lpstr>
      <vt:lpstr>When to Give Your Source…</vt:lpstr>
      <vt:lpstr>Paraphrasing and Summarizing</vt:lpstr>
      <vt:lpstr>Signal Phrases in MLA</vt:lpstr>
      <vt:lpstr>Parenthetical Citations</vt:lpstr>
      <vt:lpstr>Parenthetical Citations: Author &amp; Page Number</vt:lpstr>
      <vt:lpstr>Parenthetical Citations: Title &amp; Page Number</vt:lpstr>
      <vt:lpstr>Parenthetical Citations: Page Number Only</vt:lpstr>
      <vt:lpstr>Parenthetical Citations: Secondhand Quotations</vt:lpstr>
      <vt:lpstr>Parenthetical Citations: Special Cases</vt:lpstr>
      <vt:lpstr>Parenthetical Citations: Multiple Authors</vt:lpstr>
      <vt:lpstr>Parenthetical Citations: Organization as Author</vt:lpstr>
      <vt:lpstr>Parenthetical Citations: How Often to Give Citations</vt:lpstr>
      <vt:lpstr>WORKS CITED</vt:lpstr>
      <vt:lpstr>WORKS CITED: Specific Entries</vt:lpstr>
      <vt:lpstr>WORKS CITED: Specific Entries</vt:lpstr>
      <vt:lpstr>WORKS CITED: Specific Entries</vt:lpstr>
      <vt:lpstr>WORKS CITED: Specific Entries – Electronic Sources</vt:lpstr>
      <vt:lpstr>WORKS CITED: Specific Entries – Electronic Sources</vt:lpstr>
      <vt:lpstr>WORKS CITED: Special Cases</vt:lpstr>
      <vt:lpstr>WORKS CITED: Special Cases</vt:lpstr>
      <vt:lpstr>WORKS CITED: Special Cases</vt:lpstr>
      <vt:lpstr>WORKS CITED: Special Cases</vt:lpstr>
      <vt:lpstr>THANK YOU!</vt:lpstr>
    </vt:vector>
  </TitlesOfParts>
  <Company>Southwest 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STYLE A guide to in-text and reference citation methods.</dc:title>
  <dc:creator>mlf741f</dc:creator>
  <cp:lastModifiedBy>cis</cp:lastModifiedBy>
  <cp:revision>32</cp:revision>
  <dcterms:created xsi:type="dcterms:W3CDTF">2006-03-29T17:25:48Z</dcterms:created>
  <dcterms:modified xsi:type="dcterms:W3CDTF">2013-11-01T18:59:01Z</dcterms:modified>
</cp:coreProperties>
</file>