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6B21A4-C2B9-4FC4-BF21-4AA7DC8A5FE0}"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B21A4-C2B9-4FC4-BF21-4AA7DC8A5FE0}"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B21A4-C2B9-4FC4-BF21-4AA7DC8A5FE0}"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B21A4-C2B9-4FC4-BF21-4AA7DC8A5FE0}"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B21A4-C2B9-4FC4-BF21-4AA7DC8A5FE0}" type="datetimeFigureOut">
              <a:rPr lang="en-US" smtClean="0"/>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6B21A4-C2B9-4FC4-BF21-4AA7DC8A5FE0}" type="datetimeFigureOut">
              <a:rPr lang="en-US" smtClean="0"/>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6B21A4-C2B9-4FC4-BF21-4AA7DC8A5FE0}" type="datetimeFigureOut">
              <a:rPr lang="en-US" smtClean="0"/>
              <a:t>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B21A4-C2B9-4FC4-BF21-4AA7DC8A5FE0}" type="datetimeFigureOut">
              <a:rPr lang="en-US" smtClean="0"/>
              <a:t>5/5/2014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B21A4-C2B9-4FC4-BF21-4AA7DC8A5FE0}" type="datetimeFigureOut">
              <a:rPr lang="en-US" smtClean="0"/>
              <a:t>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B21A4-C2B9-4FC4-BF21-4AA7DC8A5FE0}" type="datetimeFigureOut">
              <a:rPr lang="en-US" smtClean="0"/>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B21A4-C2B9-4FC4-BF21-4AA7DC8A5FE0}" type="datetimeFigureOut">
              <a:rPr lang="en-US" smtClean="0"/>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F995A-C91C-4705-9C73-3372A3E8BE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B21A4-C2B9-4FC4-BF21-4AA7DC8A5FE0}" type="datetimeFigureOut">
              <a:rPr lang="en-US" smtClean="0"/>
              <a:t>5/5/2014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F995A-C91C-4705-9C73-3372A3E8BE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britannica.com/EBchecked/topic/466602/Poitiers" TargetMode="External"/><Relationship Id="rId13" Type="http://schemas.openxmlformats.org/officeDocument/2006/relationships/hyperlink" Target="http://www.britannica.com/EBchecked/topic/418363/Normandy" TargetMode="External"/><Relationship Id="rId3" Type="http://schemas.openxmlformats.org/officeDocument/2006/relationships/hyperlink" Target="http://www.britannica.com/EBchecked/topic/261477/Henry-II" TargetMode="External"/><Relationship Id="rId7" Type="http://schemas.openxmlformats.org/officeDocument/2006/relationships/hyperlink" Target="http://www.britannica.com/EBchecked/topic/31289/Aquitaine" TargetMode="External"/><Relationship Id="rId12" Type="http://schemas.openxmlformats.org/officeDocument/2006/relationships/hyperlink" Target="http://www.britannica.com/EBchecked/topic/302870/kingdom-of-Jerusalem" TargetMode="External"/><Relationship Id="rId2" Type="http://schemas.openxmlformats.org/officeDocument/2006/relationships/hyperlink" Target="http://www.britannica.com/EBchecked/topic/348827/Louis-VII" TargetMode="External"/><Relationship Id="rId1" Type="http://schemas.openxmlformats.org/officeDocument/2006/relationships/slideLayout" Target="../slideLayouts/slideLayout2.xml"/><Relationship Id="rId6" Type="http://schemas.openxmlformats.org/officeDocument/2006/relationships/hyperlink" Target="http://www.britannica.com/EBchecked/topic/644207/William-X" TargetMode="External"/><Relationship Id="rId11" Type="http://schemas.openxmlformats.org/officeDocument/2006/relationships/hyperlink" Target="http://www.britannica.com/EBchecked/topic/144695/Crusades" TargetMode="External"/><Relationship Id="rId5" Type="http://schemas.openxmlformats.org/officeDocument/2006/relationships/hyperlink" Target="http://www.britannica.com/EBchecked/topic/304550/John" TargetMode="External"/><Relationship Id="rId10" Type="http://schemas.openxmlformats.org/officeDocument/2006/relationships/hyperlink" Target="http://www.britannica.com/EBchecked/topic/216231/history-of-France" TargetMode="External"/><Relationship Id="rId4" Type="http://schemas.openxmlformats.org/officeDocument/2006/relationships/hyperlink" Target="http://www.britannica.com/EBchecked/topic/502419/Richard-I" TargetMode="External"/><Relationship Id="rId9" Type="http://schemas.openxmlformats.org/officeDocument/2006/relationships/hyperlink" Target="http://www.britannica.com/EBchecked/topic/348820/Louis-VI" TargetMode="External"/><Relationship Id="rId14" Type="http://schemas.openxmlformats.org/officeDocument/2006/relationships/hyperlink" Target="http://www.britannica.com/EBchecked/topic/606759/troubadou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britannica.com/EBchecked/topic/138288/coronation" TargetMode="External"/><Relationship Id="rId2" Type="http://schemas.openxmlformats.org/officeDocument/2006/relationships/hyperlink" Target="http://www.britannica.com/EBchecked/topic/348827/Louis-VII" TargetMode="External"/><Relationship Id="rId1" Type="http://schemas.openxmlformats.org/officeDocument/2006/relationships/slideLayout" Target="../slideLayouts/slideLayout2.xml"/><Relationship Id="rId6" Type="http://schemas.openxmlformats.org/officeDocument/2006/relationships/hyperlink" Target="http://www.britannica.com/EBchecked/topic/484820/Pyrenees" TargetMode="External"/><Relationship Id="rId5" Type="http://schemas.openxmlformats.org/officeDocument/2006/relationships/hyperlink" Target="http://www.britannica.com/EBchecked/topic/502402/Richard" TargetMode="External"/><Relationship Id="rId4" Type="http://schemas.openxmlformats.org/officeDocument/2006/relationships/hyperlink" Target="http://www.britannica.com/EBchecked/topic/456030/Philip-I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Eleanor of </a:t>
            </a:r>
            <a:r>
              <a:rPr lang="en-US" dirty="0" err="1" smtClean="0"/>
              <a:t>Aquitane</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Eleanor of </a:t>
            </a:r>
            <a:r>
              <a:rPr lang="en-US" dirty="0" err="1" smtClean="0"/>
              <a:t>Aquitane</a:t>
            </a:r>
            <a:endParaRPr lang="en-US" dirty="0"/>
          </a:p>
        </p:txBody>
      </p:sp>
      <p:sp>
        <p:nvSpPr>
          <p:cNvPr id="3" name="Content Placeholder 2"/>
          <p:cNvSpPr>
            <a:spLocks noGrp="1"/>
          </p:cNvSpPr>
          <p:nvPr>
            <p:ph idx="1"/>
          </p:nvPr>
        </p:nvSpPr>
        <p:spPr>
          <a:xfrm>
            <a:off x="457200" y="914400"/>
            <a:ext cx="8229600" cy="5715000"/>
          </a:xfrm>
        </p:spPr>
        <p:txBody>
          <a:bodyPr>
            <a:normAutofit fontScale="25000" lnSpcReduction="20000"/>
          </a:bodyPr>
          <a:lstStyle/>
          <a:p>
            <a:pPr>
              <a:buNone/>
            </a:pPr>
            <a:r>
              <a:rPr lang="en-US" sz="4500" dirty="0" smtClean="0"/>
              <a:t>	</a:t>
            </a:r>
            <a:r>
              <a:rPr lang="en-US" sz="6800" dirty="0" smtClean="0"/>
              <a:t>	Eleanor </a:t>
            </a:r>
            <a:r>
              <a:rPr lang="en-US" sz="6800" dirty="0"/>
              <a:t>of Aquitaine (born </a:t>
            </a:r>
            <a:r>
              <a:rPr lang="en-US" sz="6800" i="1" dirty="0"/>
              <a:t>c.</a:t>
            </a:r>
            <a:r>
              <a:rPr lang="en-US" sz="6800" dirty="0"/>
              <a:t> 1122—died April 1, 1204, </a:t>
            </a:r>
            <a:r>
              <a:rPr lang="en-US" sz="6800" dirty="0" err="1"/>
              <a:t>Fontevrault</a:t>
            </a:r>
            <a:r>
              <a:rPr lang="en-US" sz="6800" dirty="0"/>
              <a:t>, Anjou, France), queen consort of both </a:t>
            </a:r>
            <a:r>
              <a:rPr lang="en-US" sz="6800" dirty="0">
                <a:hlinkClick r:id="rId2"/>
              </a:rPr>
              <a:t>Louis VII</a:t>
            </a:r>
            <a:r>
              <a:rPr lang="en-US" sz="6800" dirty="0"/>
              <a:t> of France (1137–52) and </a:t>
            </a:r>
            <a:r>
              <a:rPr lang="en-US" sz="6800" dirty="0">
                <a:hlinkClick r:id="rId3"/>
              </a:rPr>
              <a:t>Henry II</a:t>
            </a:r>
            <a:r>
              <a:rPr lang="en-US" sz="6800" dirty="0"/>
              <a:t> of England (1152–1204) and mother of </a:t>
            </a:r>
            <a:r>
              <a:rPr lang="en-US" sz="6800" dirty="0">
                <a:hlinkClick r:id="rId4"/>
              </a:rPr>
              <a:t>Richard I</a:t>
            </a:r>
            <a:r>
              <a:rPr lang="en-US" sz="6800" dirty="0"/>
              <a:t> (the Lion-Heart) and </a:t>
            </a:r>
            <a:r>
              <a:rPr lang="en-US" sz="6800" dirty="0">
                <a:hlinkClick r:id="rId5"/>
              </a:rPr>
              <a:t>John</a:t>
            </a:r>
            <a:r>
              <a:rPr lang="en-US" sz="6800" dirty="0"/>
              <a:t> of England. She was perhaps the most powerful woman in 12th-century Europe.</a:t>
            </a:r>
            <a:endParaRPr lang="en-US" sz="6800" dirty="0" smtClean="0"/>
          </a:p>
          <a:p>
            <a:pPr>
              <a:buNone/>
            </a:pPr>
            <a:r>
              <a:rPr lang="en-US" sz="6800" dirty="0" smtClean="0"/>
              <a:t>		Eleanor </a:t>
            </a:r>
            <a:r>
              <a:rPr lang="en-US" sz="6800" dirty="0"/>
              <a:t>was the daughter and heiress of </a:t>
            </a:r>
            <a:r>
              <a:rPr lang="en-US" sz="6800" dirty="0">
                <a:hlinkClick r:id="rId6"/>
              </a:rPr>
              <a:t>William X</a:t>
            </a:r>
            <a:r>
              <a:rPr lang="en-US" sz="6800" dirty="0"/>
              <a:t>, duke of </a:t>
            </a:r>
            <a:r>
              <a:rPr lang="en-US" sz="6800" dirty="0">
                <a:hlinkClick r:id="rId7"/>
              </a:rPr>
              <a:t>Aquitaine</a:t>
            </a:r>
            <a:r>
              <a:rPr lang="en-US" sz="6800" dirty="0"/>
              <a:t> and count of </a:t>
            </a:r>
            <a:r>
              <a:rPr lang="en-US" sz="6800" dirty="0">
                <a:hlinkClick r:id="rId8"/>
              </a:rPr>
              <a:t>Poitiers</a:t>
            </a:r>
            <a:r>
              <a:rPr lang="en-US" sz="6800" dirty="0"/>
              <a:t>, who possessed one of the largest domains in France—larger, in fact, than those held by the French king. Eleanor inherited the duchy of Aquitaine and married the future </a:t>
            </a:r>
            <a:r>
              <a:rPr lang="en-US" sz="6800" dirty="0">
                <a:hlinkClick r:id="rId9"/>
              </a:rPr>
              <a:t>Louis VII</a:t>
            </a:r>
            <a:r>
              <a:rPr lang="en-US" sz="6800" dirty="0"/>
              <a:t>, and became queen of </a:t>
            </a:r>
            <a:r>
              <a:rPr lang="en-US" sz="6800" dirty="0">
                <a:hlinkClick r:id="rId10"/>
              </a:rPr>
              <a:t>France</a:t>
            </a:r>
            <a:r>
              <a:rPr lang="en-US" sz="6800" dirty="0"/>
              <a:t>.</a:t>
            </a:r>
            <a:endParaRPr lang="en-US" sz="6800" dirty="0" smtClean="0"/>
          </a:p>
          <a:p>
            <a:pPr>
              <a:buNone/>
            </a:pPr>
            <a:r>
              <a:rPr lang="en-US" sz="6800" dirty="0" smtClean="0"/>
              <a:t>		Eleanor </a:t>
            </a:r>
            <a:r>
              <a:rPr lang="en-US" sz="6800" dirty="0"/>
              <a:t>accompanied Louis on the Second </a:t>
            </a:r>
            <a:r>
              <a:rPr lang="en-US" sz="6800" dirty="0">
                <a:hlinkClick r:id="rId11"/>
              </a:rPr>
              <a:t>Crusade</a:t>
            </a:r>
            <a:r>
              <a:rPr lang="en-US" sz="6800" dirty="0"/>
              <a:t> to protect</a:t>
            </a:r>
            <a:r>
              <a:rPr lang="en-US" sz="6800" dirty="0">
                <a:hlinkClick r:id="rId12"/>
              </a:rPr>
              <a:t> Jerusalem</a:t>
            </a:r>
            <a:r>
              <a:rPr lang="en-US" sz="6800" dirty="0"/>
              <a:t>, founded after the First Crusade. Eleanor’s conduct during this expedition aroused Louis’s jealousy and after their return to France their marriage was annulled. According to feudal customs, Eleanor then regained possession of Aquitaine, and two months later she married the grandson of Henry I of England, Henry Plantagenet, count of Anjou and duke of </a:t>
            </a:r>
            <a:r>
              <a:rPr lang="en-US" sz="6800" dirty="0">
                <a:hlinkClick r:id="rId13"/>
              </a:rPr>
              <a:t>Normandy</a:t>
            </a:r>
            <a:r>
              <a:rPr lang="en-US" sz="6800" dirty="0"/>
              <a:t>. In 1154 he became, as </a:t>
            </a:r>
            <a:r>
              <a:rPr lang="en-US" sz="6800" dirty="0">
                <a:hlinkClick r:id="rId3"/>
              </a:rPr>
              <a:t>Henry II</a:t>
            </a:r>
            <a:r>
              <a:rPr lang="en-US" sz="6800" dirty="0"/>
              <a:t>, king of England, with the result that England, Normandy, and the west of France were united under his rule. Eleanor had only two daughters by Louis VII; to her new husband she bore five sons and three daughters. The sons were William, who died at the age of three; Henry; </a:t>
            </a:r>
            <a:r>
              <a:rPr lang="en-US" sz="6800" dirty="0">
                <a:hlinkClick r:id="rId4"/>
              </a:rPr>
              <a:t>Richard</a:t>
            </a:r>
            <a:r>
              <a:rPr lang="en-US" sz="6800" dirty="0"/>
              <a:t>, the Lion-Heart; Geoffrey, duke of Brittany; and </a:t>
            </a:r>
            <a:r>
              <a:rPr lang="en-US" sz="6800" dirty="0">
                <a:hlinkClick r:id="rId5"/>
              </a:rPr>
              <a:t>John</a:t>
            </a:r>
            <a:r>
              <a:rPr lang="en-US" sz="6800" dirty="0"/>
              <a:t>, surnamed </a:t>
            </a:r>
            <a:r>
              <a:rPr lang="en-US" sz="6800" dirty="0" err="1"/>
              <a:t>Lackland</a:t>
            </a:r>
            <a:r>
              <a:rPr lang="en-US" sz="6800" dirty="0"/>
              <a:t> until, having outlived all his brothers, he inherited, in 1199, the crown of England. </a:t>
            </a:r>
            <a:endParaRPr lang="en-US" sz="6800" dirty="0" smtClean="0"/>
          </a:p>
          <a:p>
            <a:pPr>
              <a:buNone/>
            </a:pPr>
            <a:r>
              <a:rPr lang="en-US" sz="6800" dirty="0" smtClean="0"/>
              <a:t>		Eleanor </a:t>
            </a:r>
            <a:r>
              <a:rPr lang="en-US" sz="6800" dirty="0"/>
              <a:t>was active in the administration of the realm. She was instrumental in turning the court of </a:t>
            </a:r>
            <a:r>
              <a:rPr lang="en-US" sz="6800" dirty="0">
                <a:hlinkClick r:id="rId8"/>
              </a:rPr>
              <a:t>Poitiers</a:t>
            </a:r>
            <a:r>
              <a:rPr lang="en-US" sz="6800" dirty="0"/>
              <a:t>, then frequented by the most famous </a:t>
            </a:r>
            <a:r>
              <a:rPr lang="en-US" sz="6800" dirty="0">
                <a:hlinkClick r:id="rId14"/>
              </a:rPr>
              <a:t>troubadours</a:t>
            </a:r>
            <a:r>
              <a:rPr lang="en-US" sz="6800" dirty="0"/>
              <a:t> of the time, into a center of poetry and a model of courtly life and manners. She was a great patron of the poetic movements of the time and the courtly love tradition conveyed in the romantic songs of the troubadours.</a:t>
            </a:r>
            <a:endParaRPr lang="en-US" sz="6800"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Eleanor of </a:t>
            </a:r>
            <a:r>
              <a:rPr lang="en-US" dirty="0" err="1" smtClean="0"/>
              <a:t>Aquitane</a:t>
            </a:r>
            <a:endParaRPr lang="en-US" dirty="0"/>
          </a:p>
        </p:txBody>
      </p:sp>
      <p:sp>
        <p:nvSpPr>
          <p:cNvPr id="3" name="Content Placeholder 2"/>
          <p:cNvSpPr>
            <a:spLocks noGrp="1"/>
          </p:cNvSpPr>
          <p:nvPr>
            <p:ph idx="1"/>
          </p:nvPr>
        </p:nvSpPr>
        <p:spPr>
          <a:xfrm>
            <a:off x="457200" y="1143000"/>
            <a:ext cx="8229600" cy="4983163"/>
          </a:xfrm>
        </p:spPr>
        <p:txBody>
          <a:bodyPr>
            <a:normAutofit fontScale="40000" lnSpcReduction="20000"/>
          </a:bodyPr>
          <a:lstStyle/>
          <a:p>
            <a:pPr>
              <a:buNone/>
            </a:pPr>
            <a:r>
              <a:rPr lang="en-US" dirty="0" smtClean="0"/>
              <a:t>		</a:t>
            </a:r>
            <a:r>
              <a:rPr lang="en-US" sz="4500" dirty="0" smtClean="0"/>
              <a:t>The </a:t>
            </a:r>
            <a:r>
              <a:rPr lang="en-US" sz="4500" dirty="0"/>
              <a:t>revolt of her sons against her husband in 1173 put her cultural activities to a brutal end. Eleanor gave her sons considerable military support. The revolt failed, and Eleanor was captured while seeking refuge in the kingdom of her first husband, </a:t>
            </a:r>
            <a:r>
              <a:rPr lang="en-US" sz="4500" dirty="0">
                <a:hlinkClick r:id="rId2"/>
              </a:rPr>
              <a:t>Louis VII</a:t>
            </a:r>
            <a:r>
              <a:rPr lang="en-US" sz="4500" dirty="0"/>
              <a:t>. Her semi-imprisonment in England ended only with the death of Henry II in 1189. On her release, Eleanor played a greater political role than ever before. She actively prepared for Richard’s </a:t>
            </a:r>
            <a:r>
              <a:rPr lang="en-US" sz="4500" dirty="0">
                <a:hlinkClick r:id="rId3"/>
              </a:rPr>
              <a:t>coronation</a:t>
            </a:r>
            <a:r>
              <a:rPr lang="en-US" sz="4500" dirty="0"/>
              <a:t> as king, was administrator of the realm during his Crusade to the Holy Land, and, after his capture by the duke of Austria on Richard’s return from the east, collected his ransom and went in person to escort him to England. During Richard’s absence, she succeeded in keeping his kingdom intact and in thwarting the intrigues of his brother John </a:t>
            </a:r>
            <a:r>
              <a:rPr lang="en-US" sz="4500" dirty="0" err="1"/>
              <a:t>Lackland</a:t>
            </a:r>
            <a:r>
              <a:rPr lang="en-US" sz="4500" dirty="0"/>
              <a:t> and </a:t>
            </a:r>
            <a:r>
              <a:rPr lang="en-US" sz="4500" dirty="0">
                <a:hlinkClick r:id="rId4"/>
              </a:rPr>
              <a:t>Philip II</a:t>
            </a:r>
            <a:r>
              <a:rPr lang="en-US" sz="4500" dirty="0"/>
              <a:t> Augustus, king of France, against him.</a:t>
            </a:r>
            <a:endParaRPr lang="en-US" sz="4500" dirty="0" smtClean="0"/>
          </a:p>
          <a:p>
            <a:pPr>
              <a:buNone/>
            </a:pPr>
            <a:r>
              <a:rPr lang="en-US" sz="4500" dirty="0"/>
              <a:t>		In 1199 </a:t>
            </a:r>
            <a:r>
              <a:rPr lang="en-US" sz="4500" dirty="0">
                <a:hlinkClick r:id="rId5"/>
              </a:rPr>
              <a:t>Richard</a:t>
            </a:r>
            <a:r>
              <a:rPr lang="en-US" sz="4500" dirty="0"/>
              <a:t> died without leaving an heir to the throne, and John was crowned king. Eleanor, nearly 80 years old, fearing the disintegration of the Plantagenet domain, crossed the </a:t>
            </a:r>
            <a:r>
              <a:rPr lang="en-US" sz="4500" dirty="0">
                <a:hlinkClick r:id="rId6"/>
              </a:rPr>
              <a:t>Pyrenees</a:t>
            </a:r>
            <a:r>
              <a:rPr lang="en-US" sz="4500" dirty="0"/>
              <a:t> in 1200 in order to fetch her granddaughter Blanche from the court of Castile and marry her to the son of the French king.</a:t>
            </a:r>
            <a:endParaRPr lang="en-US" sz="4500" dirty="0" smtClean="0"/>
          </a:p>
          <a:p>
            <a:pPr>
              <a:buNone/>
            </a:pPr>
            <a:r>
              <a:rPr lang="en-US" sz="4500" dirty="0" smtClean="0"/>
              <a:t>		She </a:t>
            </a:r>
            <a:r>
              <a:rPr lang="en-US" sz="4500" dirty="0"/>
              <a:t>died in 1204 at the monastery at </a:t>
            </a:r>
            <a:r>
              <a:rPr lang="en-US" sz="4500" dirty="0" err="1"/>
              <a:t>Fontevrault</a:t>
            </a:r>
            <a:r>
              <a:rPr lang="en-US" sz="4500" dirty="0"/>
              <a:t>, Anjou, where she had retired. “She was beautiful and just, imposing and modest, humble and elegant”; and, as the nuns of </a:t>
            </a:r>
            <a:r>
              <a:rPr lang="en-US" sz="4500" dirty="0" err="1"/>
              <a:t>Fontevrault</a:t>
            </a:r>
            <a:r>
              <a:rPr lang="en-US" sz="4500" dirty="0"/>
              <a:t> wrote in their necrology, a queen “who surpassed almost all the queens of the world.”</a:t>
            </a:r>
            <a:endParaRPr lang="en-US" sz="4500" dirty="0" smtClean="0"/>
          </a:p>
          <a:p>
            <a:pPr>
              <a:buNone/>
            </a:pPr>
            <a:endParaRPr lang="en-US" sz="45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22</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Eleanor of Aquitane</vt:lpstr>
      <vt:lpstr>Eleanor of Aquitane</vt:lpstr>
      <vt:lpstr>Eleanor of Aquitane</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Eleanor of Aquitane</dc:title>
  <dc:creator>cis</dc:creator>
  <cp:lastModifiedBy>cis</cp:lastModifiedBy>
  <cp:revision>1</cp:revision>
  <dcterms:created xsi:type="dcterms:W3CDTF">2014-05-05T19:03:49Z</dcterms:created>
  <dcterms:modified xsi:type="dcterms:W3CDTF">2014-05-05T19:07:18Z</dcterms:modified>
</cp:coreProperties>
</file>